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theme/themeOverride2.xml" ContentType="application/vnd.openxmlformats-officedocument.themeOverride+xml"/>
  <Override PartName="/ppt/charts/chart2.xml" ContentType="application/vnd.openxmlformats-officedocument.drawingml.chart+xml"/>
  <Override PartName="/ppt/theme/themeOverride3.xml" ContentType="application/vnd.openxmlformats-officedocument.themeOverride+xml"/>
  <Override PartName="/ppt/charts/chart3.xml" ContentType="application/vnd.openxmlformats-officedocument.drawingml.chart+xml"/>
  <Override PartName="/ppt/theme/themeOverride4.xml" ContentType="application/vnd.openxmlformats-officedocument.themeOverride+xml"/>
  <Override PartName="/ppt/charts/chart4.xml" ContentType="application/vnd.openxmlformats-officedocument.drawingml.chart+xml"/>
  <Override PartName="/ppt/theme/themeOverride5.xml" ContentType="application/vnd.openxmlformats-officedocument.themeOverride+xml"/>
  <Override PartName="/ppt/charts/chart5.xml" ContentType="application/vnd.openxmlformats-officedocument.drawingml.chart+xml"/>
  <Override PartName="/ppt/theme/themeOverride6.xml" ContentType="application/vnd.openxmlformats-officedocument.themeOverr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38"/>
  </p:notesMasterIdLst>
  <p:sldIdLst>
    <p:sldId id="256" r:id="rId2"/>
    <p:sldId id="258" r:id="rId3"/>
    <p:sldId id="257" r:id="rId4"/>
    <p:sldId id="260" r:id="rId5"/>
    <p:sldId id="323" r:id="rId6"/>
    <p:sldId id="261" r:id="rId7"/>
    <p:sldId id="266" r:id="rId8"/>
    <p:sldId id="264" r:id="rId9"/>
    <p:sldId id="322" r:id="rId10"/>
    <p:sldId id="324" r:id="rId11"/>
    <p:sldId id="326" r:id="rId12"/>
    <p:sldId id="328" r:id="rId13"/>
    <p:sldId id="327" r:id="rId14"/>
    <p:sldId id="339" r:id="rId15"/>
    <p:sldId id="338" r:id="rId16"/>
    <p:sldId id="340" r:id="rId17"/>
    <p:sldId id="341" r:id="rId18"/>
    <p:sldId id="342" r:id="rId19"/>
    <p:sldId id="343" r:id="rId20"/>
    <p:sldId id="344" r:id="rId21"/>
    <p:sldId id="345" r:id="rId22"/>
    <p:sldId id="346" r:id="rId23"/>
    <p:sldId id="347" r:id="rId24"/>
    <p:sldId id="348" r:id="rId25"/>
    <p:sldId id="329" r:id="rId26"/>
    <p:sldId id="330" r:id="rId27"/>
    <p:sldId id="325" r:id="rId28"/>
    <p:sldId id="331" r:id="rId29"/>
    <p:sldId id="332" r:id="rId30"/>
    <p:sldId id="333" r:id="rId31"/>
    <p:sldId id="335" r:id="rId32"/>
    <p:sldId id="334" r:id="rId33"/>
    <p:sldId id="336" r:id="rId34"/>
    <p:sldId id="337" r:id="rId35"/>
    <p:sldId id="319" r:id="rId36"/>
    <p:sldId id="349" r:id="rId3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rimson Text" panose="020B0604020202020204" charset="0"/>
      <p:regular r:id="rId43"/>
      <p:bold r:id="rId44"/>
      <p:italic r:id="rId45"/>
      <p:boldItalic r:id="rId46"/>
    </p:embeddedFont>
    <p:embeddedFont>
      <p:font typeface="Lato" panose="020F0502020204030203" pitchFamily="34" charset="0"/>
      <p:regular r:id="rId47"/>
      <p:bold r:id="rId48"/>
      <p:italic r:id="rId49"/>
      <p:boldItalic r:id="rId50"/>
    </p:embeddedFont>
    <p:embeddedFont>
      <p:font typeface="Merriweather Light" panose="00000400000000000000" pitchFamily="2" charset="0"/>
      <p:regular r:id="rId51"/>
      <p:bold r:id="rId52"/>
      <p:italic r:id="rId53"/>
      <p:boldItalic r:id="rId54"/>
    </p:embeddedFont>
    <p:embeddedFont>
      <p:font typeface="Montserrat" panose="00000500000000000000" pitchFamily="2" charset="0"/>
      <p:regular r:id="rId55"/>
      <p:bold r:id="rId56"/>
      <p:italic r:id="rId57"/>
      <p:boldItalic r:id="rId58"/>
    </p:embeddedFont>
    <p:embeddedFont>
      <p:font typeface="Vidaloka" panose="020B0604020202020204" charset="0"/>
      <p:regular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5E5B41-5242-448C-B359-DAF305D7C1C2}">
  <a:tblStyle styleId="{FA5E5B41-5242-448C-B359-DAF305D7C1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4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33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2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3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4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5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r>
              <a:rPr lang="en-US"/>
              <a:t>Histogram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99CCFF"/>
            </a:solidFill>
            <a:ln w="3175">
              <a:solidFill>
                <a:srgbClr val="000000"/>
              </a:solidFill>
              <a:prstDash val="solid"/>
            </a:ln>
          </c:spPr>
          <c:invertIfNegative val="0"/>
          <c:cat>
            <c:numRef>
              <c:f>questions!$B$72:$B$89</c:f>
              <c:numCache>
                <c:formatCode>#,##0\ ;\-#,##0\ </c:formatCode>
                <c:ptCount val="18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  <c:pt idx="7">
                  <c:v>35</c:v>
                </c:pt>
                <c:pt idx="8">
                  <c:v>40</c:v>
                </c:pt>
                <c:pt idx="9">
                  <c:v>45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65</c:v>
                </c:pt>
                <c:pt idx="14">
                  <c:v>70</c:v>
                </c:pt>
                <c:pt idx="15">
                  <c:v>75</c:v>
                </c:pt>
                <c:pt idx="16">
                  <c:v>80</c:v>
                </c:pt>
                <c:pt idx="17" formatCode=";;;">
                  <c:v>84.990000000000009</c:v>
                </c:pt>
              </c:numCache>
            </c:numRef>
          </c:cat>
          <c:val>
            <c:numRef>
              <c:f>questions!$H$72:$H$89</c:f>
              <c:numCache>
                <c:formatCode>0.0\ \ \ </c:formatCode>
                <c:ptCount val="18"/>
                <c:pt idx="0">
                  <c:v>0.40160642570281119</c:v>
                </c:pt>
                <c:pt idx="1">
                  <c:v>0</c:v>
                </c:pt>
                <c:pt idx="2">
                  <c:v>0.40160642570281119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0.40160642570281119</c:v>
                </c:pt>
                <c:pt idx="7">
                  <c:v>2.0080321285140563</c:v>
                </c:pt>
                <c:pt idx="8">
                  <c:v>0.80321285140562237</c:v>
                </c:pt>
                <c:pt idx="9">
                  <c:v>4.0160642570281126</c:v>
                </c:pt>
                <c:pt idx="10">
                  <c:v>6.8273092369477917</c:v>
                </c:pt>
                <c:pt idx="11">
                  <c:v>12.449799196787147</c:v>
                </c:pt>
                <c:pt idx="12">
                  <c:v>8.8353413654618471</c:v>
                </c:pt>
                <c:pt idx="13">
                  <c:v>10.040160642570282</c:v>
                </c:pt>
                <c:pt idx="14">
                  <c:v>12.851405622489958</c:v>
                </c:pt>
                <c:pt idx="15">
                  <c:v>24.899598393574294</c:v>
                </c:pt>
                <c:pt idx="16">
                  <c:v>16.064257028112451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ADE-4EA6-9993-E39C729E49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1733080816"/>
        <c:axId val="1733057776"/>
      </c:barChart>
      <c:catAx>
        <c:axId val="17330808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age</a:t>
                </a:r>
              </a:p>
            </c:rich>
          </c:tx>
          <c:overlay val="0"/>
        </c:title>
        <c:numFmt formatCode="#,##0\ ;\-#,##0\ " sourceLinked="0"/>
        <c:majorTickMark val="none"/>
        <c:minorTickMark val="none"/>
        <c:tickLblPos val="nextTo"/>
        <c:txPr>
          <a:bodyPr rot="-2700000" vert="horz"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57776"/>
        <c:crosses val="autoZero"/>
        <c:auto val="1"/>
        <c:lblAlgn val="ctr"/>
        <c:lblOffset val="100"/>
        <c:noMultiLvlLbl val="0"/>
      </c:catAx>
      <c:valAx>
        <c:axId val="1733057776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Percent</a:t>
                </a:r>
              </a:p>
            </c:rich>
          </c:tx>
          <c:overlay val="0"/>
        </c:title>
        <c:numFmt formatCode="0" sourceLinked="0"/>
        <c:majorTickMark val="out"/>
        <c:minorTickMark val="none"/>
        <c:tickLblPos val="nextTo"/>
        <c:txPr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8081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txPr>
    <a:bodyPr/>
    <a:lstStyle/>
    <a:p>
      <a:pPr>
        <a:defRPr sz="1000" b="0" i="0"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r>
              <a:rPr lang="en-US"/>
              <a:t>Histogram</a:t>
            </a: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0.19201847721003984"/>
          <c:y val="0.21037901352988692"/>
          <c:w val="0.73435097132901694"/>
          <c:h val="0.49434414125605813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99CCFF"/>
            </a:solidFill>
            <a:ln w="3175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questions!$B$119:$B$120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questions!$D$119:$D$120</c:f>
              <c:numCache>
                <c:formatCode>0.0\ \ </c:formatCode>
                <c:ptCount val="2"/>
                <c:pt idx="0">
                  <c:v>43.373493975903614</c:v>
                </c:pt>
                <c:pt idx="1">
                  <c:v>56.626506024096393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70-4E23-BA17-72A1887BC6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axId val="1733031856"/>
        <c:axId val="1733025616"/>
      </c:barChart>
      <c:catAx>
        <c:axId val="173303185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gender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25616"/>
        <c:crosses val="autoZero"/>
        <c:auto val="1"/>
        <c:lblAlgn val="ctr"/>
        <c:lblOffset val="100"/>
        <c:noMultiLvlLbl val="0"/>
      </c:catAx>
      <c:valAx>
        <c:axId val="1733025616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Percent</a:t>
                </a:r>
              </a:p>
            </c:rich>
          </c:tx>
          <c:overlay val="0"/>
        </c:title>
        <c:numFmt formatCode="0" sourceLinked="0"/>
        <c:majorTickMark val="out"/>
        <c:minorTickMark val="none"/>
        <c:tickLblPos val="nextTo"/>
        <c:txPr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3185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txPr>
    <a:bodyPr/>
    <a:lstStyle/>
    <a:p>
      <a:pPr>
        <a:defRPr sz="1000" b="0" i="0"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2927461655048619"/>
          <c:y val="7.4047065466785272E-2"/>
          <c:w val="0.82619782721435986"/>
          <c:h val="0.61259490940602956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99CCFF"/>
            </a:solidFill>
            <a:ln w="3175">
              <a:solidFill>
                <a:srgbClr val="000000"/>
              </a:solidFill>
              <a:prstDash val="solid"/>
            </a:ln>
          </c:spPr>
          <c:invertIfNegative val="0"/>
          <c:cat>
            <c:numRef>
              <c:f>questions!$B$152:$B$173</c:f>
              <c:numCache>
                <c:formatCode>#,##0.000\ ;\-#,##0.000\ </c:formatCode>
                <c:ptCount val="22"/>
                <c:pt idx="0">
                  <c:v>16</c:v>
                </c:pt>
                <c:pt idx="1">
                  <c:v>18</c:v>
                </c:pt>
                <c:pt idx="2">
                  <c:v>20</c:v>
                </c:pt>
                <c:pt idx="3">
                  <c:v>22</c:v>
                </c:pt>
                <c:pt idx="4">
                  <c:v>24</c:v>
                </c:pt>
                <c:pt idx="5">
                  <c:v>26</c:v>
                </c:pt>
                <c:pt idx="6">
                  <c:v>28</c:v>
                </c:pt>
                <c:pt idx="7">
                  <c:v>30</c:v>
                </c:pt>
                <c:pt idx="8">
                  <c:v>32</c:v>
                </c:pt>
                <c:pt idx="9">
                  <c:v>34</c:v>
                </c:pt>
                <c:pt idx="10">
                  <c:v>36</c:v>
                </c:pt>
                <c:pt idx="11">
                  <c:v>38</c:v>
                </c:pt>
                <c:pt idx="12">
                  <c:v>40</c:v>
                </c:pt>
                <c:pt idx="13">
                  <c:v>42</c:v>
                </c:pt>
                <c:pt idx="14">
                  <c:v>44</c:v>
                </c:pt>
                <c:pt idx="15">
                  <c:v>46</c:v>
                </c:pt>
                <c:pt idx="16">
                  <c:v>48</c:v>
                </c:pt>
                <c:pt idx="17">
                  <c:v>50</c:v>
                </c:pt>
                <c:pt idx="18">
                  <c:v>52</c:v>
                </c:pt>
                <c:pt idx="19">
                  <c:v>54</c:v>
                </c:pt>
                <c:pt idx="20">
                  <c:v>56</c:v>
                </c:pt>
                <c:pt idx="21" formatCode=";;;">
                  <c:v>57.999999000000003</c:v>
                </c:pt>
              </c:numCache>
            </c:numRef>
          </c:cat>
          <c:val>
            <c:numRef>
              <c:f>questions!$H$152:$H$173</c:f>
              <c:numCache>
                <c:formatCode>0.0\ \ \ </c:formatCode>
                <c:ptCount val="22"/>
                <c:pt idx="0">
                  <c:v>0.40160642570281119</c:v>
                </c:pt>
                <c:pt idx="1">
                  <c:v>1.2048192771084338</c:v>
                </c:pt>
                <c:pt idx="2">
                  <c:v>3.6144578313253009</c:v>
                </c:pt>
                <c:pt idx="3">
                  <c:v>5.6224899598393572</c:v>
                </c:pt>
                <c:pt idx="4">
                  <c:v>7.6305220883534144</c:v>
                </c:pt>
                <c:pt idx="5">
                  <c:v>17.670682730923694</c:v>
                </c:pt>
                <c:pt idx="6">
                  <c:v>15.66265060240964</c:v>
                </c:pt>
                <c:pt idx="7">
                  <c:v>18.473895582329316</c:v>
                </c:pt>
                <c:pt idx="8">
                  <c:v>9.236947791164658</c:v>
                </c:pt>
                <c:pt idx="9">
                  <c:v>5.6224899598393572</c:v>
                </c:pt>
                <c:pt idx="10">
                  <c:v>5.6224899598393572</c:v>
                </c:pt>
                <c:pt idx="11">
                  <c:v>1.6064257028112447</c:v>
                </c:pt>
                <c:pt idx="12">
                  <c:v>2.4096385542168677</c:v>
                </c:pt>
                <c:pt idx="13">
                  <c:v>1.2048192771084338</c:v>
                </c:pt>
                <c:pt idx="14">
                  <c:v>2.4096385542168677</c:v>
                </c:pt>
                <c:pt idx="15">
                  <c:v>0.80321285140562237</c:v>
                </c:pt>
                <c:pt idx="16">
                  <c:v>0.40160642570281119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0.40160642570281119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B1-485E-906C-A1D3E5D44A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1733062576"/>
        <c:axId val="1733066416"/>
      </c:barChart>
      <c:catAx>
        <c:axId val="173306257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bmi</a:t>
                </a:r>
              </a:p>
            </c:rich>
          </c:tx>
          <c:overlay val="0"/>
        </c:title>
        <c:numFmt formatCode="#,##0.000\ ;\-#,##0.000\ " sourceLinked="0"/>
        <c:majorTickMark val="none"/>
        <c:minorTickMark val="none"/>
        <c:tickLblPos val="nextTo"/>
        <c:txPr>
          <a:bodyPr rot="-2700000" vert="horz"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66416"/>
        <c:crosses val="autoZero"/>
        <c:auto val="1"/>
        <c:lblAlgn val="ctr"/>
        <c:lblOffset val="100"/>
        <c:noMultiLvlLbl val="0"/>
      </c:catAx>
      <c:valAx>
        <c:axId val="1733066416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Percent</a:t>
                </a:r>
              </a:p>
            </c:rich>
          </c:tx>
          <c:overlay val="0"/>
        </c:title>
        <c:numFmt formatCode="0" sourceLinked="0"/>
        <c:majorTickMark val="out"/>
        <c:minorTickMark val="none"/>
        <c:tickLblPos val="nextTo"/>
        <c:txPr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6257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txPr>
    <a:bodyPr/>
    <a:lstStyle/>
    <a:p>
      <a:pPr>
        <a:defRPr sz="1000" b="0" i="0"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r>
              <a:rPr lang="en-US" dirty="0"/>
              <a:t>Bar</a:t>
            </a:r>
            <a:r>
              <a:rPr lang="en-US" baseline="0" dirty="0"/>
              <a:t> char</a:t>
            </a:r>
          </a:p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 dirty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0.17985973794393248"/>
          <c:y val="0.20370020756543675"/>
          <c:w val="0.73189592214603794"/>
          <c:h val="0.49434440717113076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99CCFF"/>
            </a:solidFill>
            <a:ln w="3175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questions!$B$205:$B$206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questions!$D$205:$D$206</c:f>
              <c:numCache>
                <c:formatCode>0.0\ \ </c:formatCode>
                <c:ptCount val="2"/>
                <c:pt idx="0">
                  <c:v>26.506024096385545</c:v>
                </c:pt>
                <c:pt idx="1">
                  <c:v>73.493975903614455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58-4812-BEAE-DCA159067B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axId val="1733071216"/>
        <c:axId val="1733062096"/>
      </c:barChart>
      <c:catAx>
        <c:axId val="17330712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hypertension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62096"/>
        <c:crosses val="autoZero"/>
        <c:auto val="1"/>
        <c:lblAlgn val="ctr"/>
        <c:lblOffset val="100"/>
        <c:noMultiLvlLbl val="0"/>
      </c:catAx>
      <c:valAx>
        <c:axId val="1733062096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Percent</a:t>
                </a:r>
              </a:p>
            </c:rich>
          </c:tx>
          <c:overlay val="0"/>
        </c:title>
        <c:numFmt formatCode="0" sourceLinked="0"/>
        <c:majorTickMark val="out"/>
        <c:minorTickMark val="none"/>
        <c:tickLblPos val="nextTo"/>
        <c:txPr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7121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txPr>
    <a:bodyPr/>
    <a:lstStyle/>
    <a:p>
      <a:pPr>
        <a:defRPr sz="1000" b="0" i="0"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7317168253698911"/>
          <c:y val="0.22684326682140599"/>
          <c:w val="0.72465069809183114"/>
          <c:h val="0.55390398213275815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99CCFF"/>
            </a:solidFill>
            <a:ln w="3175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questions!$B$242:$B$243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questions!$D$242:$D$243</c:f>
              <c:numCache>
                <c:formatCode>0.0\ \ </c:formatCode>
                <c:ptCount val="2"/>
                <c:pt idx="0">
                  <c:v>81.124497991967871</c:v>
                </c:pt>
                <c:pt idx="1">
                  <c:v>18.875502008032129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D4-4E71-ACF5-05EB65A95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axId val="1733084656"/>
        <c:axId val="1733068816"/>
      </c:barChart>
      <c:catAx>
        <c:axId val="173308465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heart_disease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68816"/>
        <c:crosses val="autoZero"/>
        <c:auto val="1"/>
        <c:lblAlgn val="ctr"/>
        <c:lblOffset val="100"/>
        <c:noMultiLvlLbl val="0"/>
      </c:catAx>
      <c:valAx>
        <c:axId val="1733068816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000" b="0" i="0"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Percent</a:t>
                </a:r>
              </a:p>
            </c:rich>
          </c:tx>
          <c:overlay val="0"/>
        </c:title>
        <c:numFmt formatCode="0" sourceLinked="0"/>
        <c:majorTickMark val="out"/>
        <c:minorTickMark val="none"/>
        <c:tickLblPos val="nextTo"/>
        <c:txPr>
          <a:bodyPr/>
          <a:lstStyle/>
          <a:p>
            <a:pPr>
              <a:defRPr sz="1000" b="0" i="0">
                <a:latin typeface="Arial"/>
                <a:ea typeface="Arial"/>
                <a:cs typeface="Arial"/>
              </a:defRPr>
            </a:pPr>
            <a:endParaRPr lang="en-US"/>
          </a:p>
        </c:txPr>
        <c:crossAx val="173308465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txPr>
    <a:bodyPr/>
    <a:lstStyle/>
    <a:p>
      <a:pPr>
        <a:defRPr sz="1000" b="0" i="0"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cc7554a049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cc7554a049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cc7554a049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cc7554a049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1083f33e91c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1083f33e91c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>
            <a:spLocks noGrp="1"/>
          </p:cNvSpPr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1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8" name="Google Shape;218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2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2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3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31" name="Google Shape;431;p48"/>
          <p:cNvSpPr txBox="1">
            <a:spLocks noGrp="1"/>
          </p:cNvSpPr>
          <p:nvPr>
            <p:ph type="subTitle" idx="1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2" name="Google Shape;432;p48"/>
          <p:cNvSpPr txBox="1">
            <a:spLocks noGrp="1"/>
          </p:cNvSpPr>
          <p:nvPr>
            <p:ph type="subTitle" idx="2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48"/>
          <p:cNvSpPr txBox="1">
            <a:spLocks noGrp="1"/>
          </p:cNvSpPr>
          <p:nvPr>
            <p:ph type="subTitle" idx="3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4" name="Google Shape;434;p48"/>
          <p:cNvSpPr txBox="1">
            <a:spLocks noGrp="1"/>
          </p:cNvSpPr>
          <p:nvPr>
            <p:ph type="subTitle" idx="4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48"/>
          <p:cNvSpPr txBox="1">
            <a:spLocks noGrp="1"/>
          </p:cNvSpPr>
          <p:nvPr>
            <p:ph type="subTitle" idx="5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subTitle" idx="6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37" name="Google Shape;43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56" name="Google Shape;156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61" r:id="rId6"/>
    <p:sldLayoutId id="2147483662" r:id="rId7"/>
    <p:sldLayoutId id="2147483664" r:id="rId8"/>
    <p:sldLayoutId id="2147483667" r:id="rId9"/>
    <p:sldLayoutId id="2147483675" r:id="rId10"/>
    <p:sldLayoutId id="2147483694" r:id="rId11"/>
    <p:sldLayoutId id="2147483696" r:id="rId12"/>
    <p:sldLayoutId id="2147483697" r:id="rId13"/>
    <p:sldLayoutId id="2147483698" r:id="rId14"/>
    <p:sldLayoutId id="2147483699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Health care stroke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9C72B0A-052D-6349-71D6-46A6794D54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722" y="319668"/>
            <a:ext cx="8824332" cy="4363844"/>
          </a:xfrm>
        </p:spPr>
        <p:txBody>
          <a:bodyPr/>
          <a:lstStyle/>
          <a:p>
            <a:pPr algn="l"/>
            <a:r>
              <a:rPr lang="en-GB" sz="1100" b="1" dirty="0"/>
              <a:t>6)   	What is the max average glucose level?</a:t>
            </a:r>
          </a:p>
          <a:p>
            <a:pPr algn="l"/>
            <a:r>
              <a:rPr lang="en-GB" sz="1100" b="1" dirty="0"/>
              <a:t>                </a:t>
            </a:r>
            <a:r>
              <a:rPr lang="en-GB" sz="1050" dirty="0"/>
              <a:t>the max average glucose level is 271.74</a:t>
            </a:r>
          </a:p>
          <a:p>
            <a:pPr algn="l"/>
            <a:endParaRPr lang="en-GB" sz="1050" dirty="0"/>
          </a:p>
          <a:p>
            <a:pPr algn="l"/>
            <a:r>
              <a:rPr lang="en-GB" sz="1050" dirty="0"/>
              <a:t> </a:t>
            </a:r>
            <a:r>
              <a:rPr lang="en-GB" sz="1050" b="1" dirty="0"/>
              <a:t>7)    What is the average BMI and glucose level among individuals who have had a stroke?</a:t>
            </a:r>
          </a:p>
          <a:p>
            <a:pPr algn="l"/>
            <a:r>
              <a:rPr lang="en-GB" sz="1050" b="1" dirty="0"/>
              <a:t>            </a:t>
            </a:r>
            <a:r>
              <a:rPr lang="en-GB" sz="1050" dirty="0"/>
              <a:t>      the average BMI among the sample is 30.3631844262632</a:t>
            </a:r>
          </a:p>
          <a:p>
            <a:pPr algn="l"/>
            <a:r>
              <a:rPr lang="en-GB" sz="1050" dirty="0"/>
              <a:t>                   the average glucose level among sample is 132.544738955823</a:t>
            </a:r>
          </a:p>
          <a:p>
            <a:pPr algn="l">
              <a:lnSpc>
                <a:spcPct val="150000"/>
              </a:lnSpc>
            </a:pPr>
            <a:endParaRPr lang="en-GB" sz="1050" b="1" dirty="0"/>
          </a:p>
          <a:p>
            <a:pPr algn="l"/>
            <a:r>
              <a:rPr lang="en-GB" sz="1050" b="1" dirty="0"/>
              <a:t> 8)   What is the percentage of individuals with hypertension and heart disease in the dataset with stroke?</a:t>
            </a:r>
          </a:p>
          <a:p>
            <a:pPr algn="l"/>
            <a:r>
              <a:rPr lang="en-GB" sz="1050" b="1" dirty="0"/>
              <a:t>      </a:t>
            </a:r>
          </a:p>
          <a:p>
            <a:pPr algn="l"/>
            <a:endParaRPr lang="en-GB" sz="1050" b="1" dirty="0"/>
          </a:p>
          <a:p>
            <a:pPr algn="l"/>
            <a:endParaRPr lang="en-GB" sz="1050" b="1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  <a:p>
            <a:pPr algn="l"/>
            <a:endParaRPr lang="en-GB" sz="105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112858-4931-90DA-487C-31EDD4CFD6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5787337"/>
              </p:ext>
            </p:extLst>
          </p:nvPr>
        </p:nvGraphicFramePr>
        <p:xfrm>
          <a:off x="1115122" y="1942558"/>
          <a:ext cx="3724507" cy="1676400"/>
        </p:xfrm>
        <a:graphic>
          <a:graphicData uri="http://schemas.openxmlformats.org/drawingml/2006/table">
            <a:tbl>
              <a:tblPr/>
              <a:tblGrid>
                <a:gridCol w="1085363">
                  <a:extLst>
                    <a:ext uri="{9D8B030D-6E8A-4147-A177-3AD203B41FA5}">
                      <a16:colId xmlns:a16="http://schemas.microsoft.com/office/drawing/2014/main" val="3201524338"/>
                    </a:ext>
                  </a:extLst>
                </a:gridCol>
                <a:gridCol w="1370984">
                  <a:extLst>
                    <a:ext uri="{9D8B030D-6E8A-4147-A177-3AD203B41FA5}">
                      <a16:colId xmlns:a16="http://schemas.microsoft.com/office/drawing/2014/main" val="1468814304"/>
                    </a:ext>
                  </a:extLst>
                </a:gridCol>
                <a:gridCol w="1268160">
                  <a:extLst>
                    <a:ext uri="{9D8B030D-6E8A-4147-A177-3AD203B41FA5}">
                      <a16:colId xmlns:a16="http://schemas.microsoft.com/office/drawing/2014/main" val="249077903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hypertension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heart_disease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8683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90.25%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90.25%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0410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86.10%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86.10%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60093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4.15%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4.15%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88649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9.75%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9.75%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87822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8.49%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8.49%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60793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79096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87651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7900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F1EE-CC9C-102A-4460-D115BEECF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602166"/>
            <a:ext cx="8118088" cy="372450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sz="1050" b="1" dirty="0">
                <a:latin typeface="Montserrat" panose="00000500000000000000" pitchFamily="2" charset="0"/>
              </a:rPr>
              <a:t> 9)     How many individuals in the dataset have had a stroke?</a:t>
            </a:r>
            <a:br>
              <a:rPr lang="en-GB" sz="1050" b="1" dirty="0">
                <a:latin typeface="Montserrat" panose="00000500000000000000" pitchFamily="2" charset="0"/>
              </a:rPr>
            </a:br>
            <a:br>
              <a:rPr lang="en-GB" sz="1050" b="1" dirty="0">
                <a:latin typeface="Montserrat" panose="00000500000000000000" pitchFamily="2" charset="0"/>
              </a:rPr>
            </a:br>
            <a:br>
              <a:rPr lang="en-GB" sz="1050" b="1" dirty="0">
                <a:latin typeface="Montserrat" panose="00000500000000000000" pitchFamily="2" charset="0"/>
              </a:rPr>
            </a:br>
            <a:br>
              <a:rPr lang="en-GB" sz="1050" b="1" dirty="0">
                <a:latin typeface="Montserrat" panose="00000500000000000000" pitchFamily="2" charset="0"/>
              </a:rPr>
            </a:br>
            <a:br>
              <a:rPr lang="en-GB" sz="1050" b="1" dirty="0">
                <a:latin typeface="Montserrat" panose="00000500000000000000" pitchFamily="2" charset="0"/>
              </a:rPr>
            </a:br>
            <a:r>
              <a:rPr lang="en-GB" sz="1050" b="1" dirty="0">
                <a:latin typeface="Montserrat" panose="00000500000000000000" pitchFamily="2" charset="0"/>
              </a:rPr>
              <a:t> 10)     What is the distribution of age, gender, BMI, and other demographic and health factors among individuals who have had a stroke?</a:t>
            </a:r>
            <a:br>
              <a:rPr lang="en-GB" sz="1050" b="1" dirty="0">
                <a:latin typeface="Montserrat" panose="00000500000000000000" pitchFamily="2" charset="0"/>
              </a:rPr>
            </a:br>
            <a:br>
              <a:rPr lang="en-GB" sz="1050" b="1" dirty="0">
                <a:latin typeface="Montserrat" panose="00000500000000000000" pitchFamily="2" charset="0"/>
              </a:rPr>
            </a:br>
            <a:br>
              <a:rPr lang="en-GB" sz="1050" b="1" dirty="0">
                <a:latin typeface="Montserrat" panose="00000500000000000000" pitchFamily="2" charset="0"/>
              </a:rPr>
            </a:br>
            <a:endParaRPr lang="en-US" sz="1050" b="1" dirty="0">
              <a:latin typeface="Montserrat" panose="00000500000000000000" pitchFamily="2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923D5A4-1277-E046-4464-7319C0507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0615403"/>
              </p:ext>
            </p:extLst>
          </p:nvPr>
        </p:nvGraphicFramePr>
        <p:xfrm>
          <a:off x="1363082" y="1074622"/>
          <a:ext cx="2272216" cy="762000"/>
        </p:xfrm>
        <a:graphic>
          <a:graphicData uri="http://schemas.openxmlformats.org/drawingml/2006/table">
            <a:tbl>
              <a:tblPr/>
              <a:tblGrid>
                <a:gridCol w="1209133">
                  <a:extLst>
                    <a:ext uri="{9D8B030D-6E8A-4147-A177-3AD203B41FA5}">
                      <a16:colId xmlns:a16="http://schemas.microsoft.com/office/drawing/2014/main" val="1703093608"/>
                    </a:ext>
                  </a:extLst>
                </a:gridCol>
                <a:gridCol w="1063083">
                  <a:extLst>
                    <a:ext uri="{9D8B030D-6E8A-4147-A177-3AD203B41FA5}">
                      <a16:colId xmlns:a16="http://schemas.microsoft.com/office/drawing/2014/main" val="26419029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had a stroke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65125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4860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2694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9749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5109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329800"/>
                  </a:ext>
                </a:extLst>
              </a:tr>
            </a:tbl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F4365C3-5547-4B46-A465-3DEB629F3B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202801"/>
              </p:ext>
            </p:extLst>
          </p:nvPr>
        </p:nvGraphicFramePr>
        <p:xfrm>
          <a:off x="877229" y="2371491"/>
          <a:ext cx="3859976" cy="2549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17ADFF9-9EED-8F77-EBB0-7055A07636E7}"/>
              </a:ext>
            </a:extLst>
          </p:cNvPr>
          <p:cNvSpPr txBox="1"/>
          <p:nvPr/>
        </p:nvSpPr>
        <p:spPr>
          <a:xfrm>
            <a:off x="5317997" y="3516043"/>
            <a:ext cx="18550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Montserrat" panose="00000500000000000000" pitchFamily="2" charset="0"/>
              </a:rPr>
              <a:t>the histogram for age variable is skewed left</a:t>
            </a:r>
          </a:p>
        </p:txBody>
      </p:sp>
    </p:spTree>
    <p:extLst>
      <p:ext uri="{BB962C8B-B14F-4D97-AF65-F5344CB8AC3E}">
        <p14:creationId xmlns:p14="http://schemas.microsoft.com/office/powerpoint/2010/main" val="3002259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76C14-54FB-21E5-EC81-C84C64972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009" y="445024"/>
            <a:ext cx="8036715" cy="4253355"/>
          </a:xfrm>
        </p:spPr>
        <p:txBody>
          <a:bodyPr/>
          <a:lstStyle/>
          <a:p>
            <a:endParaRPr lang="en-US" sz="1050" dirty="0">
              <a:latin typeface="Montserrat" panose="00000500000000000000" pitchFamily="2" charset="0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66EC4287-5E1A-4C44-8503-918358AD24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2998132"/>
              </p:ext>
            </p:extLst>
          </p:nvPr>
        </p:nvGraphicFramePr>
        <p:xfrm>
          <a:off x="1767588" y="491673"/>
          <a:ext cx="2759724" cy="19015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454EC14-1832-80C7-C07E-FAF76C804797}"/>
              </a:ext>
            </a:extLst>
          </p:cNvPr>
          <p:cNvSpPr txBox="1"/>
          <p:nvPr/>
        </p:nvSpPr>
        <p:spPr>
          <a:xfrm flipH="1">
            <a:off x="5068289" y="1192043"/>
            <a:ext cx="176955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latin typeface="Montserrat" panose="00000500000000000000" pitchFamily="2" charset="0"/>
              </a:rPr>
              <a:t>the frequency distribution of the gender shows that the female had stroke disease more than males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79EB7A0-2135-4675-9F7D-459B9002E2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3172289"/>
              </p:ext>
            </p:extLst>
          </p:nvPr>
        </p:nvGraphicFramePr>
        <p:xfrm>
          <a:off x="1827312" y="2393240"/>
          <a:ext cx="2967079" cy="2351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C2496EF-30E6-83F6-1DD7-3279F6726713}"/>
              </a:ext>
            </a:extLst>
          </p:cNvPr>
          <p:cNvSpPr txBox="1"/>
          <p:nvPr/>
        </p:nvSpPr>
        <p:spPr>
          <a:xfrm>
            <a:off x="5122144" y="3366682"/>
            <a:ext cx="14332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0" i="0" u="none" strike="noStrike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the histogram for BMI is normally 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distributed</a:t>
            </a:r>
            <a:r>
              <a:rPr lang="en-GB" sz="1050" dirty="0">
                <a:latin typeface="Montserrat" panose="00000500000000000000" pitchFamily="2" charset="0"/>
              </a:rPr>
              <a:t> </a:t>
            </a:r>
            <a:endParaRPr lang="en-US" sz="105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89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DE501C9-F647-CA64-BC22-18548D7E94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6662559"/>
              </p:ext>
            </p:extLst>
          </p:nvPr>
        </p:nvGraphicFramePr>
        <p:xfrm>
          <a:off x="1737825" y="670181"/>
          <a:ext cx="2734453" cy="1901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5761BE7-631E-1A21-1D48-2FA6557AFE8C}"/>
              </a:ext>
            </a:extLst>
          </p:cNvPr>
          <p:cNvSpPr txBox="1"/>
          <p:nvPr/>
        </p:nvSpPr>
        <p:spPr>
          <a:xfrm>
            <a:off x="5083431" y="1102888"/>
            <a:ext cx="39596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the frequency distribution for hypertension among individuals who had stroke shows that individuals tested no for hypertension are more than individuals who tested yes. 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39D6D94-A29C-42F4-B311-6AC55B4056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492530"/>
              </p:ext>
            </p:extLst>
          </p:nvPr>
        </p:nvGraphicFramePr>
        <p:xfrm>
          <a:off x="1737825" y="2481942"/>
          <a:ext cx="2734454" cy="21554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830574C-C6A8-4E31-BB87-BC2D614D5923}"/>
              </a:ext>
            </a:extLst>
          </p:cNvPr>
          <p:cNvSpPr txBox="1"/>
          <p:nvPr/>
        </p:nvSpPr>
        <p:spPr>
          <a:xfrm>
            <a:off x="5083431" y="3126921"/>
            <a:ext cx="31187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the frequency distribution for heart disease among individuals who had stroke shows that individuals tested no for heart disease are more than individuals who tested yes. </a:t>
            </a:r>
          </a:p>
        </p:txBody>
      </p:sp>
    </p:spTree>
    <p:extLst>
      <p:ext uri="{BB962C8B-B14F-4D97-AF65-F5344CB8AC3E}">
        <p14:creationId xmlns:p14="http://schemas.microsoft.com/office/powerpoint/2010/main" val="564617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04F4D-64E6-1F4C-8EB2-E2D4A9022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Inferential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EB8CDB-82ED-E808-0DF7-91E1A00AF2F8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</a:t>
            </a:r>
            <a:r>
              <a:rPr lang="ar-EG" dirty="0"/>
              <a:t>2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4C54069-FD7B-C668-EF5C-247C1D8740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89422" y="2988172"/>
            <a:ext cx="4561200" cy="393000"/>
          </a:xfrm>
        </p:spPr>
        <p:txBody>
          <a:bodyPr/>
          <a:lstStyle/>
          <a:p>
            <a:r>
              <a:rPr lang="en-US" sz="5000" dirty="0">
                <a:solidFill>
                  <a:schemeClr val="dk1"/>
                </a:solidFill>
                <a:latin typeface="Vidaloka"/>
                <a:sym typeface="Vidaloka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284110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FF295-B875-E342-5CC1-159C2D92B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271" y="445024"/>
            <a:ext cx="8218454" cy="4290261"/>
          </a:xfrm>
        </p:spPr>
        <p:txBody>
          <a:bodyPr/>
          <a:lstStyle/>
          <a:p>
            <a:r>
              <a:rPr lang="en-GB" sz="1050" b="1" dirty="0">
                <a:latin typeface="Montserrat" panose="00000500000000000000" pitchFamily="2" charset="0"/>
              </a:rPr>
              <a:t>1)    Can we identify potential associations between certain variables and stroke occurrence? </a:t>
            </a:r>
            <a:br>
              <a:rPr lang="en-GB" sz="1050" b="1" dirty="0">
                <a:latin typeface="Montserrat" panose="00000500000000000000" pitchFamily="2" charset="0"/>
              </a:rPr>
            </a:br>
            <a:br>
              <a:rPr lang="en-GB" sz="1050" b="1" dirty="0">
                <a:latin typeface="Montserrat" panose="00000500000000000000" pitchFamily="2" charset="0"/>
              </a:rPr>
            </a:br>
            <a:r>
              <a:rPr lang="en-GB" sz="1050" b="1" dirty="0">
                <a:latin typeface="Montserrat" panose="00000500000000000000" pitchFamily="2" charset="0"/>
              </a:rPr>
              <a:t>1) hypertension and stroke</a:t>
            </a:r>
            <a:br>
              <a:rPr lang="en-GB" sz="1050" dirty="0">
                <a:latin typeface="Montserrat" panose="00000500000000000000" pitchFamily="2" charset="0"/>
              </a:rPr>
            </a:br>
            <a:br>
              <a:rPr lang="en-GB" sz="1050" dirty="0">
                <a:latin typeface="Montserrat" panose="00000500000000000000" pitchFamily="2" charset="0"/>
              </a:rPr>
            </a:br>
            <a:r>
              <a:rPr lang="en-GB" sz="1050" dirty="0">
                <a:latin typeface="Montserrat" panose="00000500000000000000" pitchFamily="2" charset="0"/>
              </a:rPr>
              <a:t>null hypothesis : hypertension  is independent from stroke </a:t>
            </a:r>
            <a:br>
              <a:rPr lang="en-GB" sz="1050" dirty="0">
                <a:latin typeface="Montserrat" panose="00000500000000000000" pitchFamily="2" charset="0"/>
              </a:rPr>
            </a:br>
            <a:r>
              <a:rPr lang="en-GB" sz="1050" dirty="0">
                <a:latin typeface="Montserrat" panose="00000500000000000000" pitchFamily="2" charset="0"/>
              </a:rPr>
              <a:t>alternative hypothesis: hypertension is dependent from stroke </a:t>
            </a:r>
            <a:br>
              <a:rPr lang="en-GB" sz="1050" dirty="0">
                <a:latin typeface="Montserrat" panose="00000500000000000000" pitchFamily="2" charset="0"/>
              </a:rPr>
            </a:br>
            <a:endParaRPr lang="en-US" sz="1050" dirty="0">
              <a:latin typeface="Montserrat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00D03B-6A78-1D65-838B-5C8AAD026066}"/>
              </a:ext>
            </a:extLst>
          </p:cNvPr>
          <p:cNvSpPr txBox="1"/>
          <p:nvPr/>
        </p:nvSpPr>
        <p:spPr>
          <a:xfrm>
            <a:off x="839022" y="3659560"/>
            <a:ext cx="27023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p-value &lt;significance level 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we reject null hypothesis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hypertension is dependent from stroke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B2639D-9D0F-21D5-6EB0-31A4927A3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567" y="1690407"/>
            <a:ext cx="4110145" cy="176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033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5F6A87A-0E1D-12F4-CAC4-2A8C9DAB9C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6379" y="457200"/>
            <a:ext cx="8392885" cy="4229100"/>
          </a:xfrm>
        </p:spPr>
        <p:txBody>
          <a:bodyPr/>
          <a:lstStyle/>
          <a:p>
            <a:pPr algn="l"/>
            <a:r>
              <a:rPr lang="en-GB" sz="1050" b="1" dirty="0"/>
              <a:t>2)stroke and heart disease</a:t>
            </a:r>
          </a:p>
          <a:p>
            <a:pPr algn="l"/>
            <a:endParaRPr lang="en-GB" sz="1050" dirty="0"/>
          </a:p>
          <a:p>
            <a:pPr algn="l"/>
            <a:r>
              <a:rPr lang="en-GB" sz="1050" dirty="0"/>
              <a:t>null hypothesis : heart disease  is independent from stroke </a:t>
            </a:r>
          </a:p>
          <a:p>
            <a:pPr algn="l"/>
            <a:r>
              <a:rPr lang="en-GB" sz="1050" dirty="0"/>
              <a:t>alternative hypothesis: heart disease is dependent from stroke </a:t>
            </a:r>
          </a:p>
          <a:p>
            <a:pPr algn="l"/>
            <a:endParaRPr lang="en-US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E6A751-B005-E0F0-8A9F-DE2EFC3F66F1}"/>
              </a:ext>
            </a:extLst>
          </p:cNvPr>
          <p:cNvSpPr txBox="1"/>
          <p:nvPr/>
        </p:nvSpPr>
        <p:spPr>
          <a:xfrm>
            <a:off x="1183821" y="3034382"/>
            <a:ext cx="28411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p-value &lt;significance level 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we reject null hypothesis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 heart disease is dependent from stroke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3B5867-B3A4-732E-672D-CA122CDF1B9E}"/>
              </a:ext>
            </a:extLst>
          </p:cNvPr>
          <p:cNvSpPr txBox="1"/>
          <p:nvPr/>
        </p:nvSpPr>
        <p:spPr>
          <a:xfrm>
            <a:off x="2255874" y="2419191"/>
            <a:ext cx="46535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A5B10A-508D-2B0F-31EA-E77B25250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033" y="1438448"/>
            <a:ext cx="4257564" cy="154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73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A4BF2171-8451-55E2-6292-B54BD35A8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036" y="571499"/>
            <a:ext cx="8515350" cy="4196443"/>
          </a:xfrm>
        </p:spPr>
        <p:txBody>
          <a:bodyPr/>
          <a:lstStyle/>
          <a:p>
            <a:r>
              <a:rPr lang="en-GB" sz="1050" b="1" dirty="0"/>
              <a:t>3)ever married and stroke </a:t>
            </a:r>
          </a:p>
          <a:p>
            <a:endParaRPr lang="en-GB" sz="1050" dirty="0"/>
          </a:p>
          <a:p>
            <a:r>
              <a:rPr lang="en-GB" sz="1050" dirty="0"/>
              <a:t>null hypothesis :ever married  is independent from stroke </a:t>
            </a:r>
          </a:p>
          <a:p>
            <a:r>
              <a:rPr lang="en-GB" sz="1050" dirty="0"/>
              <a:t>alternative hypothesis: ever married is dependent from stroke </a:t>
            </a:r>
          </a:p>
          <a:p>
            <a:endParaRPr lang="en-GB" sz="1050" dirty="0"/>
          </a:p>
          <a:p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57CED7-78EC-6A9D-35BA-36247DD42B81}"/>
              </a:ext>
            </a:extLst>
          </p:cNvPr>
          <p:cNvSpPr txBox="1"/>
          <p:nvPr/>
        </p:nvSpPr>
        <p:spPr>
          <a:xfrm>
            <a:off x="983795" y="3298370"/>
            <a:ext cx="309834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p-value &lt;significance level 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we reject null hypothesis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ever married is dependent from stroke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40914F-9578-F923-FCB0-98E3B1942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677" y="1527596"/>
            <a:ext cx="4568930" cy="177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393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4E82A-7287-A31A-B4A5-7BC8A24DB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764" y="445024"/>
            <a:ext cx="8193961" cy="4216783"/>
          </a:xfrm>
        </p:spPr>
        <p:txBody>
          <a:bodyPr/>
          <a:lstStyle/>
          <a:p>
            <a:r>
              <a:rPr lang="en-US" sz="1050" b="1" dirty="0">
                <a:latin typeface="Montserrat" panose="00000500000000000000" pitchFamily="2" charset="0"/>
              </a:rPr>
              <a:t>4) Gender and stroke </a:t>
            </a:r>
            <a:br>
              <a:rPr lang="en-US" sz="1050" dirty="0">
                <a:latin typeface="Montserrat" panose="00000500000000000000" pitchFamily="2" charset="0"/>
              </a:rPr>
            </a:br>
            <a:br>
              <a:rPr lang="en-US" sz="1050" dirty="0">
                <a:latin typeface="Montserrat" panose="00000500000000000000" pitchFamily="2" charset="0"/>
              </a:rPr>
            </a:br>
            <a:r>
              <a:rPr lang="en-GB" sz="1050" dirty="0">
                <a:latin typeface="Montserrat" panose="00000500000000000000" pitchFamily="2" charset="0"/>
              </a:rPr>
              <a:t>null hypothesis :gender  is independent from stroke </a:t>
            </a:r>
            <a:br>
              <a:rPr lang="en-GB" sz="1050" dirty="0">
                <a:latin typeface="Montserrat" panose="00000500000000000000" pitchFamily="2" charset="0"/>
              </a:rPr>
            </a:br>
            <a:r>
              <a:rPr lang="en-GB" sz="1050" dirty="0">
                <a:latin typeface="Montserrat" panose="00000500000000000000" pitchFamily="2" charset="0"/>
              </a:rPr>
              <a:t>alternative hypothesis: gender is dependent from stroke </a:t>
            </a:r>
            <a:br>
              <a:rPr lang="en-GB" sz="1050" dirty="0">
                <a:latin typeface="Montserrat" panose="00000500000000000000" pitchFamily="2" charset="0"/>
              </a:rPr>
            </a:br>
            <a:endParaRPr lang="en-US" sz="1050" dirty="0">
              <a:latin typeface="Montserrat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E8DDF-DC4E-AB91-24E5-CFAC9CEC26DB}"/>
              </a:ext>
            </a:extLst>
          </p:cNvPr>
          <p:cNvSpPr txBox="1"/>
          <p:nvPr/>
        </p:nvSpPr>
        <p:spPr>
          <a:xfrm>
            <a:off x="591056" y="3302814"/>
            <a:ext cx="425877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p-value &gt;significance level 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we accept null hypothesis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gender is independent from stroke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60A103-339B-A0BF-B266-6EB3D8EA1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975" y="1351015"/>
            <a:ext cx="4501795" cy="175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95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3C1BA93-FE47-9A30-9F55-750DED79F4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914" y="620485"/>
            <a:ext cx="8670472" cy="3976007"/>
          </a:xfrm>
        </p:spPr>
        <p:txBody>
          <a:bodyPr/>
          <a:lstStyle/>
          <a:p>
            <a:pPr marL="114300" indent="0" algn="l"/>
            <a:r>
              <a:rPr lang="en-GB" sz="1050" b="1" dirty="0"/>
              <a:t>2) Is there is a difference of the average BMI between gender groups?</a:t>
            </a:r>
          </a:p>
          <a:p>
            <a:pPr algn="l"/>
            <a:endParaRPr lang="en-US" sz="1050" dirty="0"/>
          </a:p>
          <a:p>
            <a:pPr algn="l"/>
            <a:r>
              <a:rPr lang="en-US" sz="1050" dirty="0"/>
              <a:t>Null hypothesis: 𝜇1 −𝜇2 = 0</a:t>
            </a:r>
          </a:p>
          <a:p>
            <a:pPr algn="l"/>
            <a:r>
              <a:rPr lang="en-US" sz="1050" dirty="0"/>
              <a:t>Alternative hypothesis: 𝜇1 −𝜇2  ≠ 0</a:t>
            </a:r>
          </a:p>
          <a:p>
            <a:pPr algn="l"/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CB74F9C-2927-870E-4EE2-59A6F1FA96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969894"/>
              </p:ext>
            </p:extLst>
          </p:nvPr>
        </p:nvGraphicFramePr>
        <p:xfrm>
          <a:off x="939799" y="1419407"/>
          <a:ext cx="3632201" cy="2621280"/>
        </p:xfrm>
        <a:graphic>
          <a:graphicData uri="http://schemas.openxmlformats.org/drawingml/2006/table">
            <a:tbl>
              <a:tblPr/>
              <a:tblGrid>
                <a:gridCol w="1408343">
                  <a:extLst>
                    <a:ext uri="{9D8B030D-6E8A-4147-A177-3AD203B41FA5}">
                      <a16:colId xmlns:a16="http://schemas.microsoft.com/office/drawing/2014/main" val="1859228345"/>
                    </a:ext>
                  </a:extLst>
                </a:gridCol>
                <a:gridCol w="1245842">
                  <a:extLst>
                    <a:ext uri="{9D8B030D-6E8A-4147-A177-3AD203B41FA5}">
                      <a16:colId xmlns:a16="http://schemas.microsoft.com/office/drawing/2014/main" val="2099750095"/>
                    </a:ext>
                  </a:extLst>
                </a:gridCol>
                <a:gridCol w="978016">
                  <a:extLst>
                    <a:ext uri="{9D8B030D-6E8A-4147-A177-3AD203B41FA5}">
                      <a16:colId xmlns:a16="http://schemas.microsoft.com/office/drawing/2014/main" val="3473747940"/>
                    </a:ext>
                  </a:extLst>
                </a:gridCol>
              </a:tblGrid>
              <a:tr h="162061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t-Test: Two-Sample Assuming Equal Variances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2509783"/>
                  </a:ext>
                </a:extLst>
              </a:tr>
              <a:tr h="168813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0753938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Female BMI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 BMI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3864024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29.0858496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28.68414272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0208719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Variance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63.97200118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53.70941972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3018519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Observations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2994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2115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0615619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Pooled Variance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59.72389129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9064037"/>
                  </a:ext>
                </a:extLst>
              </a:tr>
              <a:tr h="30386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Hypothesized Mean Difference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5189120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5107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2581053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 Stat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1.829988474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2191408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P(T&lt;=t) one-tail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0.03365496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309716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 Critical one-tail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1.64515205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3475676"/>
                  </a:ext>
                </a:extLst>
              </a:tr>
              <a:tr h="162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P(T&lt;=t) two-tail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0.06730992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2398380"/>
                  </a:ext>
                </a:extLst>
              </a:tr>
              <a:tr h="16881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 Critical two-tail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1.960428606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672800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94B69D9-9FE2-AE1B-C819-FC5B87DBF10A}"/>
              </a:ext>
            </a:extLst>
          </p:cNvPr>
          <p:cNvSpPr txBox="1"/>
          <p:nvPr/>
        </p:nvSpPr>
        <p:spPr>
          <a:xfrm>
            <a:off x="5510893" y="2269672"/>
            <a:ext cx="2979964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since: t-crit two-tail &gt; t-stat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Therefore: accept null hypothesis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Therefore: there is no difference between the means of the Gender and BMI variables</a:t>
            </a:r>
          </a:p>
        </p:txBody>
      </p:sp>
    </p:spTree>
    <p:extLst>
      <p:ext uri="{BB962C8B-B14F-4D97-AF65-F5344CB8AC3E}">
        <p14:creationId xmlns:p14="http://schemas.microsoft.com/office/powerpoint/2010/main" val="1419894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95" name="Google Shape;495;p61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96" name="Google Shape;496;p61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description</a:t>
            </a:r>
            <a:endParaRPr dirty="0"/>
          </a:p>
        </p:txBody>
      </p:sp>
      <p:sp>
        <p:nvSpPr>
          <p:cNvPr id="501" name="Google Shape;501;p61"/>
          <p:cNvSpPr txBox="1">
            <a:spLocks noGrp="1"/>
          </p:cNvSpPr>
          <p:nvPr>
            <p:ph type="subTitle" idx="7"/>
          </p:nvPr>
        </p:nvSpPr>
        <p:spPr>
          <a:xfrm>
            <a:off x="3417850" y="3865199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6 questions</a:t>
            </a:r>
            <a:endParaRPr dirty="0"/>
          </a:p>
        </p:txBody>
      </p:sp>
      <p:sp>
        <p:nvSpPr>
          <p:cNvPr id="503" name="Google Shape;503;p61"/>
          <p:cNvSpPr txBox="1">
            <a:spLocks noGrp="1"/>
          </p:cNvSpPr>
          <p:nvPr>
            <p:ph type="title" idx="9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4" name="Google Shape;504;p61"/>
          <p:cNvSpPr txBox="1">
            <a:spLocks noGrp="1"/>
          </p:cNvSpPr>
          <p:nvPr>
            <p:ph type="title" idx="13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5" name="Google Shape;505;p61"/>
          <p:cNvSpPr txBox="1">
            <a:spLocks noGrp="1"/>
          </p:cNvSpPr>
          <p:nvPr>
            <p:ph type="title" idx="14"/>
          </p:nvPr>
        </p:nvSpPr>
        <p:spPr>
          <a:xfrm>
            <a:off x="4141300" y="3225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F8763BB0-5D79-F32D-E4EF-79CE5DA829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814" y="408214"/>
            <a:ext cx="8049986" cy="4016829"/>
          </a:xfrm>
        </p:spPr>
        <p:txBody>
          <a:bodyPr/>
          <a:lstStyle/>
          <a:p>
            <a:r>
              <a:rPr lang="en-GB" sz="1100" b="1" dirty="0"/>
              <a:t>2)Is there a difference of mean BMI with different work type</a:t>
            </a:r>
          </a:p>
          <a:p>
            <a:endParaRPr lang="en-GB" sz="1050" b="1" dirty="0"/>
          </a:p>
          <a:p>
            <a:r>
              <a:rPr lang="en-GB" sz="1050" dirty="0"/>
              <a:t>null hypothesise : there is no difference in all group          </a:t>
            </a:r>
          </a:p>
          <a:p>
            <a:r>
              <a:rPr lang="en-GB" sz="1050" dirty="0"/>
              <a:t>alternative hypothesis :at least two groups are have different means</a:t>
            </a:r>
          </a:p>
          <a:p>
            <a:endParaRPr lang="en-GB" sz="1050" dirty="0"/>
          </a:p>
          <a:p>
            <a:endParaRPr lang="en-GB" sz="1050" dirty="0"/>
          </a:p>
          <a:p>
            <a:endParaRPr lang="en-GB" sz="1100" b="1" dirty="0"/>
          </a:p>
          <a:p>
            <a:endParaRPr lang="en-US" sz="11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EDB56E9-7A6E-C808-9359-AE79364145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074559"/>
              </p:ext>
            </p:extLst>
          </p:nvPr>
        </p:nvGraphicFramePr>
        <p:xfrm>
          <a:off x="699407" y="1304108"/>
          <a:ext cx="6324600" cy="1112520"/>
        </p:xfrm>
        <a:graphic>
          <a:graphicData uri="http://schemas.openxmlformats.org/drawingml/2006/table">
            <a:tbl>
              <a:tblPr/>
              <a:tblGrid>
                <a:gridCol w="1485900">
                  <a:extLst>
                    <a:ext uri="{9D8B030D-6E8A-4147-A177-3AD203B41FA5}">
                      <a16:colId xmlns:a16="http://schemas.microsoft.com/office/drawing/2014/main" val="425119373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3318020976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602199428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4955860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4012698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61270466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ANOVA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65272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Source of Variation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P-value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 crit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744622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Between Groups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48733.41909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554.938222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2.375181607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48615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Within Groups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60045.37799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2735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6715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9697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108778.7971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2739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310574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F2145B5-B607-5904-1099-B8782BB01883}"/>
              </a:ext>
            </a:extLst>
          </p:cNvPr>
          <p:cNvSpPr txBox="1"/>
          <p:nvPr/>
        </p:nvSpPr>
        <p:spPr>
          <a:xfrm>
            <a:off x="1010330" y="2732244"/>
            <a:ext cx="209413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since p-value &lt; 0.05 we can conclude that at least two groups have different mean</a:t>
            </a:r>
          </a:p>
        </p:txBody>
      </p:sp>
    </p:spTree>
    <p:extLst>
      <p:ext uri="{BB962C8B-B14F-4D97-AF65-F5344CB8AC3E}">
        <p14:creationId xmlns:p14="http://schemas.microsoft.com/office/powerpoint/2010/main" val="686900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DC509-C116-B65D-E562-65EA5F98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445024"/>
            <a:ext cx="7717500" cy="4347411"/>
          </a:xfrm>
        </p:spPr>
        <p:txBody>
          <a:bodyPr/>
          <a:lstStyle/>
          <a:p>
            <a:r>
              <a:rPr lang="en-GB" sz="1100" b="1" dirty="0">
                <a:latin typeface="Montserrat" panose="00000500000000000000" pitchFamily="2" charset="0"/>
              </a:rPr>
              <a:t>3)  What is the accuracy of logistic regression algorithms in predicting stroke risk? </a:t>
            </a:r>
            <a:br>
              <a:rPr lang="en-GB" sz="1100" b="1" dirty="0">
                <a:latin typeface="Montserrat" panose="00000500000000000000" pitchFamily="2" charset="0"/>
              </a:rPr>
            </a:br>
            <a:r>
              <a:rPr lang="en-GB" sz="1050" dirty="0">
                <a:latin typeface="Montserrat" panose="00000500000000000000" pitchFamily="2" charset="0"/>
              </a:rPr>
              <a:t>Hypothesis test:					</a:t>
            </a:r>
            <a:br>
              <a:rPr lang="en-GB" sz="1050" dirty="0">
                <a:latin typeface="Montserrat" panose="00000500000000000000" pitchFamily="2" charset="0"/>
              </a:rPr>
            </a:br>
            <a:r>
              <a:rPr lang="en-GB" sz="1050" dirty="0">
                <a:latin typeface="Montserrat" panose="00000500000000000000" pitchFamily="2" charset="0"/>
              </a:rPr>
              <a:t>					</a:t>
            </a:r>
            <a:br>
              <a:rPr lang="en-GB" sz="1050" dirty="0">
                <a:latin typeface="Montserrat" panose="00000500000000000000" pitchFamily="2" charset="0"/>
              </a:rPr>
            </a:br>
            <a:r>
              <a:rPr lang="en-GB" sz="1050" dirty="0">
                <a:latin typeface="Montserrat" panose="00000500000000000000" pitchFamily="2" charset="0"/>
              </a:rPr>
              <a:t>H0: there is no association between the stroke and the respond </a:t>
            </a:r>
            <a:br>
              <a:rPr lang="en-GB" sz="1050" dirty="0">
                <a:latin typeface="Montserrat" panose="00000500000000000000" pitchFamily="2" charset="0"/>
              </a:rPr>
            </a:br>
            <a:r>
              <a:rPr lang="en-GB" sz="1050" dirty="0">
                <a:latin typeface="Montserrat" panose="00000500000000000000" pitchFamily="2" charset="0"/>
              </a:rPr>
              <a:t>H1: there is an association between the stroke and the respond	</a:t>
            </a:r>
            <a:br>
              <a:rPr lang="en-GB" sz="1050" dirty="0">
                <a:latin typeface="Montserrat" panose="00000500000000000000" pitchFamily="2" charset="0"/>
              </a:rPr>
            </a:br>
            <a:r>
              <a:rPr lang="en-GB" sz="1100" b="1" dirty="0">
                <a:latin typeface="Montserrat" panose="00000500000000000000" pitchFamily="2" charset="0"/>
              </a:rPr>
              <a:t>		</a:t>
            </a:r>
            <a:br>
              <a:rPr lang="en-GB" sz="1100" b="1" dirty="0">
                <a:latin typeface="Montserrat" panose="00000500000000000000" pitchFamily="2" charset="0"/>
              </a:rPr>
            </a:br>
            <a:r>
              <a:rPr lang="en-GB" sz="1100" b="1" dirty="0">
                <a:latin typeface="Montserrat" panose="00000500000000000000" pitchFamily="2" charset="0"/>
              </a:rPr>
              <a:t> </a:t>
            </a:r>
            <a:r>
              <a:rPr lang="en-GB" sz="1100" dirty="0">
                <a:latin typeface="Montserrat" panose="00000500000000000000" pitchFamily="2" charset="0"/>
              </a:rPr>
              <a:t>p-values will be used for assessing the logistic regression model. 			</a:t>
            </a:r>
            <a:br>
              <a:rPr lang="en-GB" sz="1100" dirty="0">
                <a:latin typeface="Montserrat" panose="00000500000000000000" pitchFamily="2" charset="0"/>
              </a:rPr>
            </a:br>
            <a:r>
              <a:rPr lang="en-GB" sz="1100" dirty="0">
                <a:latin typeface="Montserrat" panose="00000500000000000000" pitchFamily="2" charset="0"/>
              </a:rPr>
              <a:t>A significance level of 0.05 indicates a 5% risk of concluding that an association exists when there is no actual association.						</a:t>
            </a:r>
            <a:br>
              <a:rPr lang="en-GB" sz="1100" dirty="0">
                <a:latin typeface="Montserrat" panose="00000500000000000000" pitchFamily="2" charset="0"/>
              </a:rPr>
            </a:br>
            <a:r>
              <a:rPr lang="en-GB" sz="1100" dirty="0">
                <a:latin typeface="Montserrat" panose="00000500000000000000" pitchFamily="2" charset="0"/>
              </a:rPr>
              <a:t>						</a:t>
            </a:r>
            <a:br>
              <a:rPr lang="en-GB" sz="1100" dirty="0">
                <a:latin typeface="Montserrat" panose="00000500000000000000" pitchFamily="2" charset="0"/>
              </a:rPr>
            </a:br>
            <a:r>
              <a:rPr lang="en-GB" sz="1100" dirty="0">
                <a:latin typeface="Montserrat" panose="00000500000000000000" pitchFamily="2" charset="0"/>
              </a:rPr>
              <a:t>P-value ≤ α: The association is statistically significant					</a:t>
            </a:r>
            <a:br>
              <a:rPr lang="en-GB" sz="1100" dirty="0">
                <a:latin typeface="Montserrat" panose="00000500000000000000" pitchFamily="2" charset="0"/>
              </a:rPr>
            </a:br>
            <a:r>
              <a:rPr lang="en-GB" sz="1100" dirty="0">
                <a:latin typeface="Montserrat" panose="00000500000000000000" pitchFamily="2" charset="0"/>
              </a:rPr>
              <a:t>P-value &gt; α: The association is not statistically significant</a:t>
            </a:r>
            <a:r>
              <a:rPr lang="en-GB" sz="1100" b="1" dirty="0">
                <a:latin typeface="Montserrat" panose="00000500000000000000" pitchFamily="2" charset="0"/>
              </a:rPr>
              <a:t>	</a:t>
            </a:r>
            <a:br>
              <a:rPr lang="en-GB" sz="1100" b="1" dirty="0">
                <a:latin typeface="Montserrat" panose="00000500000000000000" pitchFamily="2" charset="0"/>
              </a:rPr>
            </a:br>
            <a:br>
              <a:rPr lang="en-GB" sz="1100" dirty="0">
                <a:latin typeface="Montserrat" panose="00000500000000000000" pitchFamily="2" charset="0"/>
              </a:rPr>
            </a:br>
            <a:r>
              <a:rPr lang="en-GB" sz="1100" b="1" dirty="0">
                <a:latin typeface="Montserrat" panose="00000500000000000000" pitchFamily="2" charset="0"/>
              </a:rPr>
              <a:t>			</a:t>
            </a:r>
            <a:br>
              <a:rPr lang="en-GB" sz="1100" b="1" dirty="0">
                <a:latin typeface="Montserrat" panose="00000500000000000000" pitchFamily="2" charset="0"/>
              </a:rPr>
            </a:br>
            <a:endParaRPr lang="en-US" sz="1100" b="1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5469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4D064-D50B-052E-0549-5EFA16869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172" y="445025"/>
            <a:ext cx="8417378" cy="4167796"/>
          </a:xfrm>
        </p:spPr>
        <p:txBody>
          <a:bodyPr/>
          <a:lstStyle/>
          <a:p>
            <a:r>
              <a:rPr lang="en-GB" sz="1100" dirty="0">
                <a:latin typeface="Montserrat" panose="00000500000000000000" pitchFamily="2" charset="0"/>
              </a:rPr>
              <a:t>1) predictors of stroke : hypertension and heart disease</a:t>
            </a:r>
            <a:br>
              <a:rPr lang="en-GB" sz="1100" dirty="0">
                <a:latin typeface="Montserrat" panose="00000500000000000000" pitchFamily="2" charset="0"/>
              </a:rPr>
            </a:br>
            <a:r>
              <a:rPr lang="en-GB" sz="1100" dirty="0">
                <a:latin typeface="Montserrat" panose="00000500000000000000" pitchFamily="2" charset="0"/>
              </a:rPr>
              <a:t>				</a:t>
            </a:r>
            <a:br>
              <a:rPr lang="en-GB" sz="1100" dirty="0">
                <a:latin typeface="Montserrat" panose="00000500000000000000" pitchFamily="2" charset="0"/>
              </a:rPr>
            </a:br>
            <a:endParaRPr lang="en-US" sz="1100" dirty="0">
              <a:latin typeface="Montserrat" panose="00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7EB142-E138-FE0D-216D-33BAEED44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89" y="757685"/>
            <a:ext cx="5029636" cy="1603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085ED1-D502-553E-CD6B-22118D864F45}"/>
              </a:ext>
            </a:extLst>
          </p:cNvPr>
          <p:cNvSpPr txBox="1"/>
          <p:nvPr/>
        </p:nvSpPr>
        <p:spPr>
          <a:xfrm>
            <a:off x="555172" y="2453368"/>
            <a:ext cx="405765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Hypertension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P-value (0) ≤ 0.05: There is a significant statistical association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The decision: Reject H0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Therefore: There is an association between the hypertension and stroke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GB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 panose="00000500000000000000" pitchFamily="2" charset="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heart disease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P-value (0) ≤ 0.05: There is a significant statistical association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The decision: Reject H0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Therefore: There is an association between the heart disease and stroke</a:t>
            </a: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 panose="00000500000000000000" pitchFamily="2" charset="0"/>
              <a:cs typeface="Arial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12F5E8-1348-5054-A225-40D4E2B51EEA}"/>
              </a:ext>
            </a:extLst>
          </p:cNvPr>
          <p:cNvSpPr txBox="1"/>
          <p:nvPr/>
        </p:nvSpPr>
        <p:spPr>
          <a:xfrm>
            <a:off x="5274128" y="2896316"/>
            <a:ext cx="3429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since: hypertension and heart disease variables are categorical 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Therefore: The probability of stroke differ among the variable records</a:t>
            </a:r>
          </a:p>
        </p:txBody>
      </p:sp>
    </p:spTree>
    <p:extLst>
      <p:ext uri="{BB962C8B-B14F-4D97-AF65-F5344CB8AC3E}">
        <p14:creationId xmlns:p14="http://schemas.microsoft.com/office/powerpoint/2010/main" val="19604521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9664AE6-9298-17D1-E60D-2CC9B98DB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807" y="473529"/>
            <a:ext cx="8907236" cy="4212771"/>
          </a:xfrm>
        </p:spPr>
        <p:txBody>
          <a:bodyPr/>
          <a:lstStyle/>
          <a:p>
            <a:pPr algn="l"/>
            <a:r>
              <a:rPr lang="en-GB" sz="1050" dirty="0"/>
              <a:t>2) predictors of stroke : ever married , </a:t>
            </a:r>
            <a:r>
              <a:rPr lang="en-GB" sz="1050" dirty="0" err="1"/>
              <a:t>avg</a:t>
            </a:r>
            <a:r>
              <a:rPr lang="en-GB" sz="1050" dirty="0"/>
              <a:t> glucose level , </a:t>
            </a:r>
            <a:r>
              <a:rPr lang="en-GB" sz="1050" dirty="0" err="1"/>
              <a:t>bmi</a:t>
            </a:r>
            <a:r>
              <a:rPr lang="en-GB" sz="1050" dirty="0"/>
              <a:t> , smoking status</a:t>
            </a:r>
          </a:p>
          <a:p>
            <a:pPr algn="l"/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58E2CDC-506E-EACB-8049-D91278A74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822743"/>
              </p:ext>
            </p:extLst>
          </p:nvPr>
        </p:nvGraphicFramePr>
        <p:xfrm>
          <a:off x="486229" y="887639"/>
          <a:ext cx="4889500" cy="1752600"/>
        </p:xfrm>
        <a:graphic>
          <a:graphicData uri="http://schemas.openxmlformats.org/drawingml/2006/table">
            <a:tbl>
              <a:tblPr/>
              <a:tblGrid>
                <a:gridCol w="1344469">
                  <a:extLst>
                    <a:ext uri="{9D8B030D-6E8A-4147-A177-3AD203B41FA5}">
                      <a16:colId xmlns:a16="http://schemas.microsoft.com/office/drawing/2014/main" val="1126600435"/>
                    </a:ext>
                  </a:extLst>
                </a:gridCol>
                <a:gridCol w="1189338">
                  <a:extLst>
                    <a:ext uri="{9D8B030D-6E8A-4147-A177-3AD203B41FA5}">
                      <a16:colId xmlns:a16="http://schemas.microsoft.com/office/drawing/2014/main" val="419087607"/>
                    </a:ext>
                  </a:extLst>
                </a:gridCol>
                <a:gridCol w="933659">
                  <a:extLst>
                    <a:ext uri="{9D8B030D-6E8A-4147-A177-3AD203B41FA5}">
                      <a16:colId xmlns:a16="http://schemas.microsoft.com/office/drawing/2014/main" val="3987964272"/>
                    </a:ext>
                  </a:extLst>
                </a:gridCol>
                <a:gridCol w="1422034">
                  <a:extLst>
                    <a:ext uri="{9D8B030D-6E8A-4147-A177-3AD203B41FA5}">
                      <a16:colId xmlns:a16="http://schemas.microsoft.com/office/drawing/2014/main" val="1013061804"/>
                    </a:ext>
                  </a:extLst>
                </a:gridCol>
              </a:tblGrid>
              <a:tr h="14972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Binary Logistic Regression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8454584"/>
                  </a:ext>
                </a:extLst>
              </a:tr>
              <a:tr h="149724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7930914"/>
                  </a:ext>
                </a:extLst>
              </a:tr>
              <a:tr h="1497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Predictor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 Coef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p-Value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082238"/>
                  </a:ext>
                </a:extLst>
              </a:tr>
              <a:tr h="1497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-4.8114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0.3137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2012264"/>
                  </a:ext>
                </a:extLst>
              </a:tr>
              <a:tr h="1497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ever_married:1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1.238402292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0.210170851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7049902"/>
                  </a:ext>
                </a:extLst>
              </a:tr>
              <a:tr h="1497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avg_glucose_level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0.008628699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0.001155893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9686029"/>
                  </a:ext>
                </a:extLst>
              </a:tr>
              <a:tr h="1497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bmi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-0.008520293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0.009638358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0.3767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882393"/>
                  </a:ext>
                </a:extLst>
              </a:tr>
              <a:tr h="1497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smoking_status:1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0.299227214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0.134676722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0.0263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5999934"/>
                  </a:ext>
                </a:extLst>
              </a:tr>
              <a:tr h="149724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7970369"/>
                  </a:ext>
                </a:extLst>
              </a:tr>
              <a:tr h="1497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Deviance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1861.807467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919099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38DA87B-C0CA-EA68-6309-49B714CA52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962145"/>
              </p:ext>
            </p:extLst>
          </p:nvPr>
        </p:nvGraphicFramePr>
        <p:xfrm>
          <a:off x="1627740" y="2703314"/>
          <a:ext cx="7495978" cy="1371600"/>
        </p:xfrm>
        <a:graphic>
          <a:graphicData uri="http://schemas.openxmlformats.org/drawingml/2006/table">
            <a:tbl>
              <a:tblPr/>
              <a:tblGrid>
                <a:gridCol w="2562049">
                  <a:extLst>
                    <a:ext uri="{9D8B030D-6E8A-4147-A177-3AD203B41FA5}">
                      <a16:colId xmlns:a16="http://schemas.microsoft.com/office/drawing/2014/main" val="1209758303"/>
                    </a:ext>
                  </a:extLst>
                </a:gridCol>
                <a:gridCol w="1224366">
                  <a:extLst>
                    <a:ext uri="{9D8B030D-6E8A-4147-A177-3AD203B41FA5}">
                      <a16:colId xmlns:a16="http://schemas.microsoft.com/office/drawing/2014/main" val="2243520690"/>
                    </a:ext>
                  </a:extLst>
                </a:gridCol>
                <a:gridCol w="2970695">
                  <a:extLst>
                    <a:ext uri="{9D8B030D-6E8A-4147-A177-3AD203B41FA5}">
                      <a16:colId xmlns:a16="http://schemas.microsoft.com/office/drawing/2014/main" val="2890774965"/>
                    </a:ext>
                  </a:extLst>
                </a:gridCol>
                <a:gridCol w="738868">
                  <a:extLst>
                    <a:ext uri="{9D8B030D-6E8A-4147-A177-3AD203B41FA5}">
                      <a16:colId xmlns:a16="http://schemas.microsoft.com/office/drawing/2014/main" val="3477054570"/>
                    </a:ext>
                  </a:extLst>
                </a:gridCol>
              </a:tblGrid>
              <a:tr h="306728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P-value (0) ≤ 0.05: There is a significant statistical association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 decision: Reject H0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Therefore: There is an association between the </a:t>
                      </a: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ever_married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 and 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331645"/>
                  </a:ext>
                </a:extLst>
              </a:tr>
              <a:tr h="306728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P-value (0) ≤ 0.05:  There is a significant statistical association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 decision: Reject H0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Therefore: There is an association between the avg_glucose_level and 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5270940"/>
                  </a:ext>
                </a:extLst>
              </a:tr>
              <a:tr h="306728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P-value (0) &gt; 0.05: There is no significant statistical association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 decision: Accept H0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Therefore: There is no association between the </a:t>
                      </a: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bmi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 and 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66332"/>
                  </a:ext>
                </a:extLst>
              </a:tr>
              <a:tr h="306728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P-value (0) ≤ 0.05: There is a significant statistical association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 decision: Reject H0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Therefore: There is an association between the smoking- status and 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2035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D7603B7-B3D0-89A9-CF99-48BE1406315D}"/>
              </a:ext>
            </a:extLst>
          </p:cNvPr>
          <p:cNvSpPr txBox="1"/>
          <p:nvPr/>
        </p:nvSpPr>
        <p:spPr>
          <a:xfrm>
            <a:off x="89807" y="2784637"/>
            <a:ext cx="2400300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err="1">
                <a:latin typeface="Montserrat" panose="00000500000000000000" pitchFamily="2" charset="0"/>
              </a:rPr>
              <a:t>ever_married</a:t>
            </a:r>
            <a:endParaRPr lang="en-GB" sz="1050" dirty="0">
              <a:latin typeface="Montserrat" panose="00000500000000000000" pitchFamily="2" charset="0"/>
            </a:endParaRPr>
          </a:p>
          <a:p>
            <a:endParaRPr lang="en-GB" sz="1050" dirty="0">
              <a:latin typeface="Montserrat" panose="00000500000000000000" pitchFamily="2" charset="0"/>
            </a:endParaRPr>
          </a:p>
          <a:p>
            <a:r>
              <a:rPr lang="en-GB" sz="1050" dirty="0" err="1">
                <a:latin typeface="Montserrat" panose="00000500000000000000" pitchFamily="2" charset="0"/>
              </a:rPr>
              <a:t>avg_glucose_level</a:t>
            </a:r>
            <a:endParaRPr lang="en-GB" sz="1050" dirty="0">
              <a:latin typeface="Montserrat" panose="00000500000000000000" pitchFamily="2" charset="0"/>
            </a:endParaRPr>
          </a:p>
          <a:p>
            <a:endParaRPr lang="en-GB" sz="1050" dirty="0">
              <a:latin typeface="Montserrat" panose="00000500000000000000" pitchFamily="2" charset="0"/>
            </a:endParaRPr>
          </a:p>
          <a:p>
            <a:r>
              <a:rPr lang="en-GB" sz="1050" dirty="0" err="1">
                <a:latin typeface="Montserrat" panose="00000500000000000000" pitchFamily="2" charset="0"/>
              </a:rPr>
              <a:t>Bmi</a:t>
            </a:r>
            <a:endParaRPr lang="en-GB" sz="1050" dirty="0">
              <a:latin typeface="Montserrat" panose="00000500000000000000" pitchFamily="2" charset="0"/>
            </a:endParaRPr>
          </a:p>
          <a:p>
            <a:endParaRPr lang="en-GB" sz="1050" dirty="0">
              <a:latin typeface="Montserrat" panose="00000500000000000000" pitchFamily="2" charset="0"/>
            </a:endParaRPr>
          </a:p>
          <a:p>
            <a:r>
              <a:rPr lang="en-GB" sz="1050" dirty="0" err="1">
                <a:latin typeface="Montserrat" panose="00000500000000000000" pitchFamily="2" charset="0"/>
              </a:rPr>
              <a:t>smoking_status</a:t>
            </a:r>
            <a:endParaRPr lang="en-GB" sz="1050" dirty="0">
              <a:latin typeface="Montserrat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F06186-D1CA-CA49-4979-00909070E6A0}"/>
              </a:ext>
            </a:extLst>
          </p:cNvPr>
          <p:cNvSpPr txBox="1"/>
          <p:nvPr/>
        </p:nvSpPr>
        <p:spPr>
          <a:xfrm>
            <a:off x="146957" y="4131360"/>
            <a:ext cx="38453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since: The </a:t>
            </a:r>
            <a:r>
              <a:rPr lang="en-GB" sz="1050" dirty="0" err="1">
                <a:latin typeface="Montserrat" panose="00000500000000000000" pitchFamily="2" charset="0"/>
              </a:rPr>
              <a:t>ever_married</a:t>
            </a:r>
            <a:r>
              <a:rPr lang="en-GB" sz="1050" dirty="0">
                <a:latin typeface="Montserrat" panose="00000500000000000000" pitchFamily="2" charset="0"/>
              </a:rPr>
              <a:t> and </a:t>
            </a:r>
            <a:r>
              <a:rPr lang="en-GB" sz="1050" dirty="0" err="1">
                <a:latin typeface="Montserrat" panose="00000500000000000000" pitchFamily="2" charset="0"/>
              </a:rPr>
              <a:t>smoking_status</a:t>
            </a:r>
            <a:r>
              <a:rPr lang="en-GB" sz="1050" dirty="0">
                <a:latin typeface="Montserrat" panose="00000500000000000000" pitchFamily="2" charset="0"/>
              </a:rPr>
              <a:t> are categorical 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Therefore: The </a:t>
            </a:r>
            <a:r>
              <a:rPr lang="en-GB" sz="1050" dirty="0" err="1">
                <a:latin typeface="Montserrat" panose="00000500000000000000" pitchFamily="2" charset="0"/>
              </a:rPr>
              <a:t>propability</a:t>
            </a:r>
            <a:r>
              <a:rPr lang="en-GB" sz="1050" dirty="0">
                <a:latin typeface="Montserrat" panose="00000500000000000000" pitchFamily="2" charset="0"/>
              </a:rPr>
              <a:t> of stroke differ among the variable records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8CFF9-BDC7-B412-9E21-6BFBEC05A4C6}"/>
              </a:ext>
            </a:extLst>
          </p:cNvPr>
          <p:cNvSpPr txBox="1"/>
          <p:nvPr/>
        </p:nvSpPr>
        <p:spPr>
          <a:xfrm>
            <a:off x="4543425" y="4254473"/>
            <a:ext cx="379639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since: The </a:t>
            </a:r>
            <a:r>
              <a:rPr lang="en-GB" sz="1050" dirty="0" err="1">
                <a:latin typeface="Montserrat" panose="00000500000000000000" pitchFamily="2" charset="0"/>
              </a:rPr>
              <a:t>bmi</a:t>
            </a:r>
            <a:r>
              <a:rPr lang="en-GB" sz="1050" dirty="0">
                <a:latin typeface="Montserrat" panose="00000500000000000000" pitchFamily="2" charset="0"/>
              </a:rPr>
              <a:t> is </a:t>
            </a:r>
            <a:r>
              <a:rPr lang="en-GB" sz="1050" dirty="0" err="1">
                <a:latin typeface="Montserrat" panose="00000500000000000000" pitchFamily="2" charset="0"/>
              </a:rPr>
              <a:t>continous</a:t>
            </a:r>
            <a:r>
              <a:rPr lang="en-GB" sz="1050" dirty="0">
                <a:latin typeface="Montserrat" panose="00000500000000000000" pitchFamily="2" charset="0"/>
              </a:rPr>
              <a:t> 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Therefore: the coefficient of the variable is zero</a:t>
            </a:r>
          </a:p>
        </p:txBody>
      </p:sp>
    </p:spTree>
    <p:extLst>
      <p:ext uri="{BB962C8B-B14F-4D97-AF65-F5344CB8AC3E}">
        <p14:creationId xmlns:p14="http://schemas.microsoft.com/office/powerpoint/2010/main" val="15360077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93338EF9-9513-57DC-1E08-278638F27B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832" y="444954"/>
            <a:ext cx="8564336" cy="4253592"/>
          </a:xfrm>
        </p:spPr>
        <p:txBody>
          <a:bodyPr/>
          <a:lstStyle/>
          <a:p>
            <a:r>
              <a:rPr lang="en-GB" sz="1100" dirty="0"/>
              <a:t>3) predictors of stroke: gender and age</a:t>
            </a:r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8B4BD27-E790-24C7-CEB0-BAC3A3B69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890667"/>
              </p:ext>
            </p:extLst>
          </p:nvPr>
        </p:nvGraphicFramePr>
        <p:xfrm>
          <a:off x="289832" y="871855"/>
          <a:ext cx="5245099" cy="1490889"/>
        </p:xfrm>
        <a:graphic>
          <a:graphicData uri="http://schemas.openxmlformats.org/drawingml/2006/table">
            <a:tbl>
              <a:tblPr/>
              <a:tblGrid>
                <a:gridCol w="1332631">
                  <a:extLst>
                    <a:ext uri="{9D8B030D-6E8A-4147-A177-3AD203B41FA5}">
                      <a16:colId xmlns:a16="http://schemas.microsoft.com/office/drawing/2014/main" val="2813858864"/>
                    </a:ext>
                  </a:extLst>
                </a:gridCol>
                <a:gridCol w="1178866">
                  <a:extLst>
                    <a:ext uri="{9D8B030D-6E8A-4147-A177-3AD203B41FA5}">
                      <a16:colId xmlns:a16="http://schemas.microsoft.com/office/drawing/2014/main" val="1552866744"/>
                    </a:ext>
                  </a:extLst>
                </a:gridCol>
                <a:gridCol w="925438">
                  <a:extLst>
                    <a:ext uri="{9D8B030D-6E8A-4147-A177-3AD203B41FA5}">
                      <a16:colId xmlns:a16="http://schemas.microsoft.com/office/drawing/2014/main" val="2672481788"/>
                    </a:ext>
                  </a:extLst>
                </a:gridCol>
                <a:gridCol w="1808164">
                  <a:extLst>
                    <a:ext uri="{9D8B030D-6E8A-4147-A177-3AD203B41FA5}">
                      <a16:colId xmlns:a16="http://schemas.microsoft.com/office/drawing/2014/main" val="1535965249"/>
                    </a:ext>
                  </a:extLst>
                </a:gridCol>
              </a:tblGrid>
              <a:tr h="18288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Binary Logistic Regression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2113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900752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Predictor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 Coef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p-Value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45263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-7.1678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0.3430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59725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gender:1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-0.11530853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0.13736143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0.4012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772021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0.074773198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0.004930231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5765427"/>
                  </a:ext>
                </a:extLst>
              </a:tr>
              <a:tr h="210729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170403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Deviance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1615.543332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514258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3984680-B8A6-A2DD-9984-90C7DD898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911154"/>
              </p:ext>
            </p:extLst>
          </p:nvPr>
        </p:nvGraphicFramePr>
        <p:xfrm>
          <a:off x="206148" y="2843531"/>
          <a:ext cx="1232807" cy="595992"/>
        </p:xfrm>
        <a:graphic>
          <a:graphicData uri="http://schemas.openxmlformats.org/drawingml/2006/table">
            <a:tbl>
              <a:tblPr/>
              <a:tblGrid>
                <a:gridCol w="1232807">
                  <a:extLst>
                    <a:ext uri="{9D8B030D-6E8A-4147-A177-3AD203B41FA5}">
                      <a16:colId xmlns:a16="http://schemas.microsoft.com/office/drawing/2014/main" val="3009980333"/>
                    </a:ext>
                  </a:extLst>
                </a:gridCol>
              </a:tblGrid>
              <a:tr h="382741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95977"/>
                  </a:ext>
                </a:extLst>
              </a:tr>
              <a:tr h="21325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gender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570185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FC2F70A-8D4B-7719-9312-B3A92D648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308888"/>
              </p:ext>
            </p:extLst>
          </p:nvPr>
        </p:nvGraphicFramePr>
        <p:xfrm>
          <a:off x="1355271" y="2356938"/>
          <a:ext cx="3321957" cy="1159782"/>
        </p:xfrm>
        <a:graphic>
          <a:graphicData uri="http://schemas.openxmlformats.org/drawingml/2006/table">
            <a:tbl>
              <a:tblPr/>
              <a:tblGrid>
                <a:gridCol w="3321957">
                  <a:extLst>
                    <a:ext uri="{9D8B030D-6E8A-4147-A177-3AD203B41FA5}">
                      <a16:colId xmlns:a16="http://schemas.microsoft.com/office/drawing/2014/main" val="993171282"/>
                    </a:ext>
                  </a:extLst>
                </a:gridCol>
              </a:tblGrid>
              <a:tr h="579891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P-value (0) &gt; 0.05: There is no significant statistical association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3259207"/>
                  </a:ext>
                </a:extLst>
              </a:tr>
              <a:tr h="579891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P-value (0) ≤ 0.05:  There is a significant statistical association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44661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C7E7E27-8EA4-612E-4605-4172F3BC8CE6}"/>
              </a:ext>
            </a:extLst>
          </p:cNvPr>
          <p:cNvSpPr txBox="1"/>
          <p:nvPr/>
        </p:nvSpPr>
        <p:spPr>
          <a:xfrm>
            <a:off x="137884" y="2630991"/>
            <a:ext cx="8286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age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27DD624-8598-71B3-820E-3A79AF551B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604440"/>
              </p:ext>
            </p:extLst>
          </p:nvPr>
        </p:nvGraphicFramePr>
        <p:xfrm>
          <a:off x="4962072" y="2191384"/>
          <a:ext cx="3701143" cy="1668057"/>
        </p:xfrm>
        <a:graphic>
          <a:graphicData uri="http://schemas.openxmlformats.org/drawingml/2006/table">
            <a:tbl>
              <a:tblPr/>
              <a:tblGrid>
                <a:gridCol w="3701143">
                  <a:extLst>
                    <a:ext uri="{9D8B030D-6E8A-4147-A177-3AD203B41FA5}">
                      <a16:colId xmlns:a16="http://schemas.microsoft.com/office/drawing/2014/main" val="1296844282"/>
                    </a:ext>
                  </a:extLst>
                </a:gridCol>
              </a:tblGrid>
              <a:tr h="860337">
                <a:tc>
                  <a:txBody>
                    <a:bodyPr/>
                    <a:lstStyle/>
                    <a:p>
                      <a:pPr algn="l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Therefore: There is no association between the age and stroke</a:t>
                      </a:r>
                    </a:p>
                    <a:p>
                      <a:pPr algn="l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since: The age is </a:t>
                      </a:r>
                      <a:r>
                        <a:rPr lang="en-GB" sz="10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continous</a:t>
                      </a: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	</a:t>
                      </a:r>
                    </a:p>
                    <a:p>
                      <a:pPr algn="l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Therefore: the coefficient of the variable is zero	</a:t>
                      </a:r>
                    </a:p>
                    <a:p>
                      <a:pPr algn="l" fontAlgn="b"/>
                      <a:endParaRPr lang="en-GB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3243635"/>
                  </a:ext>
                </a:extLst>
              </a:tr>
              <a:tr h="630552">
                <a:tc>
                  <a:txBody>
                    <a:bodyPr/>
                    <a:lstStyle/>
                    <a:p>
                      <a:pPr algn="l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Therefore: There is an association between the gender and stroke</a:t>
                      </a:r>
                    </a:p>
                    <a:p>
                      <a:pPr algn="l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since: The gender is categorical </a:t>
                      </a:r>
                    </a:p>
                    <a:p>
                      <a:pPr algn="l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Therefore: The probability of stroke differ among the variable records</a:t>
                      </a:r>
                    </a:p>
                    <a:p>
                      <a:pPr algn="l" fontAlgn="b"/>
                      <a:endParaRPr lang="en-GB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9477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6792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66B5A-1662-A98B-7369-AF3091D42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6B780A-BEBB-05F5-AA0B-A54E58B57C1B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</a:t>
            </a:r>
            <a:r>
              <a:rPr lang="ar-EG" dirty="0"/>
              <a:t>3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7AE5F9C-C47F-C58A-03D2-CEF8C01BC0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06607" y="3037538"/>
            <a:ext cx="4561200" cy="571076"/>
          </a:xfrm>
        </p:spPr>
        <p:txBody>
          <a:bodyPr/>
          <a:lstStyle/>
          <a:p>
            <a:r>
              <a:rPr lang="en-US" sz="5400" dirty="0">
                <a:latin typeface="Vidaloka" panose="020B0604020202020204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43498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8317684-605C-8939-72E6-6FB3ABB498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3721" y="432707"/>
            <a:ext cx="8629650" cy="4220936"/>
          </a:xfrm>
        </p:spPr>
        <p:txBody>
          <a:bodyPr/>
          <a:lstStyle/>
          <a:p>
            <a:pPr algn="l"/>
            <a:r>
              <a:rPr lang="en-GB" sz="1100" b="1" dirty="0"/>
              <a:t> 1)     Is there is a pattern between age and BMI?</a:t>
            </a:r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r>
              <a:rPr lang="en-GB" sz="1100" b="1" dirty="0"/>
              <a:t> 2)      what is the relationship between BMI and average glucose level?</a:t>
            </a:r>
          </a:p>
          <a:p>
            <a:pPr algn="l"/>
            <a:endParaRPr lang="en-GB" sz="1100" b="1" dirty="0"/>
          </a:p>
          <a:p>
            <a:pPr algn="l"/>
            <a:r>
              <a:rPr lang="en-GB" sz="1100" b="1" dirty="0"/>
              <a:t> </a:t>
            </a:r>
            <a:r>
              <a:rPr lang="en-GB" sz="1100" dirty="0"/>
              <a:t>correlation between the two variables is weak positive relationship at a value =0.172306896865273</a:t>
            </a:r>
          </a:p>
          <a:p>
            <a:pPr algn="l"/>
            <a:endParaRPr lang="en-US" sz="11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949AD1-2D67-453B-A0E9-1F646A5DB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439" y="835708"/>
            <a:ext cx="2671963" cy="22533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DCF12B-D68B-D804-D777-BC3750059ACA}"/>
              </a:ext>
            </a:extLst>
          </p:cNvPr>
          <p:cNvSpPr txBox="1"/>
          <p:nvPr/>
        </p:nvSpPr>
        <p:spPr>
          <a:xfrm>
            <a:off x="4988377" y="1622430"/>
            <a:ext cx="25227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latin typeface="Montserrat" panose="00000500000000000000" pitchFamily="2" charset="0"/>
              </a:rPr>
              <a:t>positive weak relationship at correlation =0.33474</a:t>
            </a:r>
          </a:p>
        </p:txBody>
      </p:sp>
    </p:spTree>
    <p:extLst>
      <p:ext uri="{BB962C8B-B14F-4D97-AF65-F5344CB8AC3E}">
        <p14:creationId xmlns:p14="http://schemas.microsoft.com/office/powerpoint/2010/main" val="17452504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6AD1C6C8-A851-5B2F-0FF6-6D0E834690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428" y="520117"/>
            <a:ext cx="7280950" cy="4211273"/>
          </a:xfrm>
        </p:spPr>
        <p:txBody>
          <a:bodyPr/>
          <a:lstStyle/>
          <a:p>
            <a:pPr marL="114300" indent="0">
              <a:buNone/>
            </a:pPr>
            <a:r>
              <a:rPr lang="en-GB" b="1" dirty="0"/>
              <a:t> </a:t>
            </a:r>
            <a:r>
              <a:rPr lang="en-GB" sz="1050" b="1" dirty="0"/>
              <a:t>3)      what </a:t>
            </a:r>
            <a:r>
              <a:rPr lang="en-GB" sz="1100" b="1" dirty="0"/>
              <a:t>is</a:t>
            </a:r>
            <a:r>
              <a:rPr lang="en-GB" sz="1050" b="1" dirty="0"/>
              <a:t> the association between smoking status and gender?</a:t>
            </a:r>
          </a:p>
          <a:p>
            <a:pPr marL="114300" indent="0">
              <a:buNone/>
            </a:pP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B46D9A4-DD66-9F7E-4616-68596D0580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2338329"/>
              </p:ext>
            </p:extLst>
          </p:nvPr>
        </p:nvGraphicFramePr>
        <p:xfrm>
          <a:off x="1175657" y="1477645"/>
          <a:ext cx="7151914" cy="2590800"/>
        </p:xfrm>
        <a:graphic>
          <a:graphicData uri="http://schemas.openxmlformats.org/drawingml/2006/table">
            <a:tbl>
              <a:tblPr/>
              <a:tblGrid>
                <a:gridCol w="561853">
                  <a:extLst>
                    <a:ext uri="{9D8B030D-6E8A-4147-A177-3AD203B41FA5}">
                      <a16:colId xmlns:a16="http://schemas.microsoft.com/office/drawing/2014/main" val="2131133911"/>
                    </a:ext>
                  </a:extLst>
                </a:gridCol>
                <a:gridCol w="561853">
                  <a:extLst>
                    <a:ext uri="{9D8B030D-6E8A-4147-A177-3AD203B41FA5}">
                      <a16:colId xmlns:a16="http://schemas.microsoft.com/office/drawing/2014/main" val="764975378"/>
                    </a:ext>
                  </a:extLst>
                </a:gridCol>
                <a:gridCol w="702315">
                  <a:extLst>
                    <a:ext uri="{9D8B030D-6E8A-4147-A177-3AD203B41FA5}">
                      <a16:colId xmlns:a16="http://schemas.microsoft.com/office/drawing/2014/main" val="1876366738"/>
                    </a:ext>
                  </a:extLst>
                </a:gridCol>
                <a:gridCol w="1155894">
                  <a:extLst>
                    <a:ext uri="{9D8B030D-6E8A-4147-A177-3AD203B41FA5}">
                      <a16:colId xmlns:a16="http://schemas.microsoft.com/office/drawing/2014/main" val="2411624103"/>
                    </a:ext>
                  </a:extLst>
                </a:gridCol>
                <a:gridCol w="1243685">
                  <a:extLst>
                    <a:ext uri="{9D8B030D-6E8A-4147-A177-3AD203B41FA5}">
                      <a16:colId xmlns:a16="http://schemas.microsoft.com/office/drawing/2014/main" val="3313024460"/>
                    </a:ext>
                  </a:extLst>
                </a:gridCol>
                <a:gridCol w="702315">
                  <a:extLst>
                    <a:ext uri="{9D8B030D-6E8A-4147-A177-3AD203B41FA5}">
                      <a16:colId xmlns:a16="http://schemas.microsoft.com/office/drawing/2014/main" val="2082317298"/>
                    </a:ext>
                  </a:extLst>
                </a:gridCol>
                <a:gridCol w="1521684">
                  <a:extLst>
                    <a:ext uri="{9D8B030D-6E8A-4147-A177-3AD203B41FA5}">
                      <a16:colId xmlns:a16="http://schemas.microsoft.com/office/drawing/2014/main" val="3506928081"/>
                    </a:ext>
                  </a:extLst>
                </a:gridCol>
                <a:gridCol w="702315">
                  <a:extLst>
                    <a:ext uri="{9D8B030D-6E8A-4147-A177-3AD203B41FA5}">
                      <a16:colId xmlns:a16="http://schemas.microsoft.com/office/drawing/2014/main" val="994622137"/>
                    </a:ext>
                  </a:extLst>
                </a:gridCol>
              </a:tblGrid>
              <a:tr h="19812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Crosstabulation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03347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140008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smoking_status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30836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Unknown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never smoked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smokes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formerly smoked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54209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gender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Female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836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1229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452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477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2994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86645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Male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708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663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407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2115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621620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1544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1892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884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5109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45705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874597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047021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.101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Phi coefficient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911264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.101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Coefficient of Contingency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45584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.101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Cramér's V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7072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weak relationship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908186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9351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35396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D8C17CF-184F-121C-C4FC-9DD4827B25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807" y="309009"/>
            <a:ext cx="8752114" cy="4302579"/>
          </a:xfrm>
        </p:spPr>
        <p:txBody>
          <a:bodyPr/>
          <a:lstStyle/>
          <a:p>
            <a:pPr algn="l"/>
            <a:r>
              <a:rPr lang="en-GB" b="1" dirty="0"/>
              <a:t>4</a:t>
            </a:r>
            <a:r>
              <a:rPr lang="en-GB" sz="1100" b="1" dirty="0"/>
              <a:t>) Are there any patterns or relationships in the quantitative data that can provide insights into the risk factors or early indicators of stroke?</a:t>
            </a:r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r>
              <a:rPr lang="en-GB" sz="1100" b="1" dirty="0"/>
              <a:t>5) Can we identify potential associations between certain Qualitative variables and stroke occurrence?</a:t>
            </a:r>
          </a:p>
          <a:p>
            <a:pPr algn="l"/>
            <a:endParaRPr lang="en-GB" sz="1100" b="1" dirty="0"/>
          </a:p>
          <a:p>
            <a:pPr algn="l"/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0" u="none" strike="noStrike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1)hypertension and stroke </a:t>
            </a:r>
          </a:p>
          <a:p>
            <a:pPr algn="l"/>
            <a:endParaRPr lang="en-US" dirty="0">
              <a:latin typeface="Montserrat" panose="00000500000000000000" pitchFamily="2" charset="0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8653A98-D535-8D3A-EB10-C94BA60D2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804285"/>
              </p:ext>
            </p:extLst>
          </p:nvPr>
        </p:nvGraphicFramePr>
        <p:xfrm>
          <a:off x="473529" y="986155"/>
          <a:ext cx="1828801" cy="548640"/>
        </p:xfrm>
        <a:graphic>
          <a:graphicData uri="http://schemas.openxmlformats.org/drawingml/2006/table">
            <a:tbl>
              <a:tblPr/>
              <a:tblGrid>
                <a:gridCol w="1125416">
                  <a:extLst>
                    <a:ext uri="{9D8B030D-6E8A-4147-A177-3AD203B41FA5}">
                      <a16:colId xmlns:a16="http://schemas.microsoft.com/office/drawing/2014/main" val="1395654182"/>
                    </a:ext>
                  </a:extLst>
                </a:gridCol>
                <a:gridCol w="703385">
                  <a:extLst>
                    <a:ext uri="{9D8B030D-6E8A-4147-A177-3AD203B41FA5}">
                      <a16:colId xmlns:a16="http://schemas.microsoft.com/office/drawing/2014/main" val="3401124180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stroke and age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0.245239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26390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bmi and stroke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0.042277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060444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glucose and 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0.131991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91042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07A88AE-274C-A935-7EB9-BED01C772C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4879594"/>
              </p:ext>
            </p:extLst>
          </p:nvPr>
        </p:nvGraphicFramePr>
        <p:xfrm>
          <a:off x="2506436" y="977991"/>
          <a:ext cx="3306535" cy="548640"/>
        </p:xfrm>
        <a:graphic>
          <a:graphicData uri="http://schemas.openxmlformats.org/drawingml/2006/table">
            <a:tbl>
              <a:tblPr/>
              <a:tblGrid>
                <a:gridCol w="1548851">
                  <a:extLst>
                    <a:ext uri="{9D8B030D-6E8A-4147-A177-3AD203B41FA5}">
                      <a16:colId xmlns:a16="http://schemas.microsoft.com/office/drawing/2014/main" val="4180594772"/>
                    </a:ext>
                  </a:extLst>
                </a:gridCol>
                <a:gridCol w="1757684">
                  <a:extLst>
                    <a:ext uri="{9D8B030D-6E8A-4147-A177-3AD203B41FA5}">
                      <a16:colId xmlns:a16="http://schemas.microsoft.com/office/drawing/2014/main" val="247242877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Positve weak relation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biserial correlation = 0.245215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835833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Positive weak relation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biserial correlation = 0.042273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14049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Positive weak relation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biserial correlation = 0.131978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6394537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B189DFE3-F48F-6B91-4B90-6580BA4F0D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989759"/>
              </p:ext>
            </p:extLst>
          </p:nvPr>
        </p:nvGraphicFramePr>
        <p:xfrm>
          <a:off x="794657" y="1647462"/>
          <a:ext cx="4536621" cy="525780"/>
        </p:xfrm>
        <a:graphic>
          <a:graphicData uri="http://schemas.openxmlformats.org/drawingml/2006/table">
            <a:tbl>
              <a:tblPr/>
              <a:tblGrid>
                <a:gridCol w="4536621">
                  <a:extLst>
                    <a:ext uri="{9D8B030D-6E8A-4147-A177-3AD203B41FA5}">
                      <a16:colId xmlns:a16="http://schemas.microsoft.com/office/drawing/2014/main" val="601421899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since the biserial is positive the respondent of (0) has lower age values than (1)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631016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since the biserial is positive the respondent of (0) has lower bmi values than (1)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3362258"/>
                  </a:ext>
                </a:extLst>
              </a:tr>
              <a:tr h="109492"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since the biserial is positive the respondent of (0) has lower </a:t>
                      </a:r>
                      <a:r>
                        <a:rPr lang="en-GB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bmi</a:t>
                      </a:r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values than (1)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936570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A419427B-90F7-5DD9-921E-02EB8EE33E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944652"/>
              </p:ext>
            </p:extLst>
          </p:nvPr>
        </p:nvGraphicFramePr>
        <p:xfrm>
          <a:off x="931633" y="3018790"/>
          <a:ext cx="4881338" cy="1521820"/>
        </p:xfrm>
        <a:graphic>
          <a:graphicData uri="http://schemas.openxmlformats.org/drawingml/2006/table">
            <a:tbl>
              <a:tblPr/>
              <a:tblGrid>
                <a:gridCol w="556542">
                  <a:extLst>
                    <a:ext uri="{9D8B030D-6E8A-4147-A177-3AD203B41FA5}">
                      <a16:colId xmlns:a16="http://schemas.microsoft.com/office/drawing/2014/main" val="2946604499"/>
                    </a:ext>
                  </a:extLst>
                </a:gridCol>
                <a:gridCol w="556542">
                  <a:extLst>
                    <a:ext uri="{9D8B030D-6E8A-4147-A177-3AD203B41FA5}">
                      <a16:colId xmlns:a16="http://schemas.microsoft.com/office/drawing/2014/main" val="3400346920"/>
                    </a:ext>
                  </a:extLst>
                </a:gridCol>
                <a:gridCol w="695678">
                  <a:extLst>
                    <a:ext uri="{9D8B030D-6E8A-4147-A177-3AD203B41FA5}">
                      <a16:colId xmlns:a16="http://schemas.microsoft.com/office/drawing/2014/main" val="4236978775"/>
                    </a:ext>
                  </a:extLst>
                </a:gridCol>
                <a:gridCol w="1144969">
                  <a:extLst>
                    <a:ext uri="{9D8B030D-6E8A-4147-A177-3AD203B41FA5}">
                      <a16:colId xmlns:a16="http://schemas.microsoft.com/office/drawing/2014/main" val="3275687769"/>
                    </a:ext>
                  </a:extLst>
                </a:gridCol>
                <a:gridCol w="1231929">
                  <a:extLst>
                    <a:ext uri="{9D8B030D-6E8A-4147-A177-3AD203B41FA5}">
                      <a16:colId xmlns:a16="http://schemas.microsoft.com/office/drawing/2014/main" val="1350364187"/>
                    </a:ext>
                  </a:extLst>
                </a:gridCol>
                <a:gridCol w="695678">
                  <a:extLst>
                    <a:ext uri="{9D8B030D-6E8A-4147-A177-3AD203B41FA5}">
                      <a16:colId xmlns:a16="http://schemas.microsoft.com/office/drawing/2014/main" val="1119393819"/>
                    </a:ext>
                  </a:extLst>
                </a:gridCol>
              </a:tblGrid>
              <a:tr h="16483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Crosstabulation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8369295"/>
                  </a:ext>
                </a:extLst>
              </a:tr>
              <a:tr h="16483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6685579"/>
                  </a:ext>
                </a:extLst>
              </a:tr>
              <a:tr h="16483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hypertension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8360654"/>
                  </a:ext>
                </a:extLst>
              </a:tr>
              <a:tr h="17117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yes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7048745"/>
                  </a:ext>
                </a:extLst>
              </a:tr>
              <a:tr h="16483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4428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432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4860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6046737"/>
                  </a:ext>
                </a:extLst>
              </a:tr>
              <a:tr h="17117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183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249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9819465"/>
                  </a:ext>
                </a:extLst>
              </a:tr>
              <a:tr h="16483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4611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498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5109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1404801"/>
                  </a:ext>
                </a:extLst>
              </a:tr>
              <a:tr h="16483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2725059"/>
                  </a:ext>
                </a:extLst>
              </a:tr>
              <a:tr h="16483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2277366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DDDA377-89A7-DEEA-783E-DCD921175374}"/>
              </a:ext>
            </a:extLst>
          </p:cNvPr>
          <p:cNvSpPr txBox="1"/>
          <p:nvPr/>
        </p:nvSpPr>
        <p:spPr>
          <a:xfrm>
            <a:off x="4122964" y="211455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60855240-EF64-317C-98F4-13D5637B54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403920"/>
              </p:ext>
            </p:extLst>
          </p:nvPr>
        </p:nvGraphicFramePr>
        <p:xfrm>
          <a:off x="6621234" y="2994839"/>
          <a:ext cx="1910443" cy="793389"/>
        </p:xfrm>
        <a:graphic>
          <a:graphicData uri="http://schemas.openxmlformats.org/drawingml/2006/table">
            <a:tbl>
              <a:tblPr/>
              <a:tblGrid>
                <a:gridCol w="711910">
                  <a:extLst>
                    <a:ext uri="{9D8B030D-6E8A-4147-A177-3AD203B41FA5}">
                      <a16:colId xmlns:a16="http://schemas.microsoft.com/office/drawing/2014/main" val="1045442463"/>
                    </a:ext>
                  </a:extLst>
                </a:gridCol>
                <a:gridCol w="765980">
                  <a:extLst>
                    <a:ext uri="{9D8B030D-6E8A-4147-A177-3AD203B41FA5}">
                      <a16:colId xmlns:a16="http://schemas.microsoft.com/office/drawing/2014/main" val="3405843519"/>
                    </a:ext>
                  </a:extLst>
                </a:gridCol>
                <a:gridCol w="432553">
                  <a:extLst>
                    <a:ext uri="{9D8B030D-6E8A-4147-A177-3AD203B41FA5}">
                      <a16:colId xmlns:a16="http://schemas.microsoft.com/office/drawing/2014/main" val="2800185750"/>
                    </a:ext>
                  </a:extLst>
                </a:gridCol>
              </a:tblGrid>
              <a:tr h="31581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.128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Phi coefficient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1230185"/>
                  </a:ext>
                </a:extLst>
              </a:tr>
              <a:tr h="31581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.127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Coefficient of Contingency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267174"/>
                  </a:ext>
                </a:extLst>
              </a:tr>
              <a:tr h="161759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.128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Cramér's V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7898061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0BEF6EC4-BAAF-B029-CACB-3AD804032773}"/>
              </a:ext>
            </a:extLst>
          </p:cNvPr>
          <p:cNvSpPr txBox="1"/>
          <p:nvPr/>
        </p:nvSpPr>
        <p:spPr>
          <a:xfrm>
            <a:off x="4122964" y="211455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0A2AE9-D71F-CE42-8FAC-38A0A5402DEA}"/>
              </a:ext>
            </a:extLst>
          </p:cNvPr>
          <p:cNvSpPr txBox="1"/>
          <p:nvPr/>
        </p:nvSpPr>
        <p:spPr>
          <a:xfrm>
            <a:off x="7405007" y="44577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1244633-A570-76EE-2596-73AF5343B2FF}"/>
              </a:ext>
            </a:extLst>
          </p:cNvPr>
          <p:cNvSpPr txBox="1"/>
          <p:nvPr/>
        </p:nvSpPr>
        <p:spPr>
          <a:xfrm>
            <a:off x="6621234" y="4018932"/>
            <a:ext cx="2285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weak relationship between  hypertension and stroke </a:t>
            </a:r>
          </a:p>
        </p:txBody>
      </p:sp>
    </p:spTree>
    <p:extLst>
      <p:ext uri="{BB962C8B-B14F-4D97-AF65-F5344CB8AC3E}">
        <p14:creationId xmlns:p14="http://schemas.microsoft.com/office/powerpoint/2010/main" val="606774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7518B538-6D8D-1239-21C4-E82C27D030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407" y="351064"/>
            <a:ext cx="8556172" cy="4155622"/>
          </a:xfrm>
        </p:spPr>
        <p:txBody>
          <a:bodyPr/>
          <a:lstStyle/>
          <a:p>
            <a:r>
              <a:rPr lang="en-GB" sz="1100" b="0" i="0" u="none" strike="noStrike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2) heart disease and stroke</a:t>
            </a: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1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1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1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1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05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sz="105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r>
              <a:rPr lang="en-GB" sz="1050" b="0" i="0" u="none" strike="noStrike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3)ever married and stroke </a:t>
            </a: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1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1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1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1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sz="1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endParaRPr lang="en-GB" sz="11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r>
              <a:rPr lang="en-GB" sz="1100" b="0" i="0" u="none" strike="noStrike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 </a:t>
            </a:r>
          </a:p>
          <a:p>
            <a:endParaRPr lang="en-US" sz="1100" dirty="0">
              <a:latin typeface="Montserrat" panose="00000500000000000000" pitchFamily="2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56E6CDD-F7D2-D552-2915-A295BA669B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080123"/>
              </p:ext>
            </p:extLst>
          </p:nvPr>
        </p:nvGraphicFramePr>
        <p:xfrm>
          <a:off x="482601" y="499109"/>
          <a:ext cx="4521200" cy="163068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80545748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59221221"/>
                    </a:ext>
                  </a:extLst>
                </a:gridCol>
                <a:gridCol w="567871">
                  <a:extLst>
                    <a:ext uri="{9D8B030D-6E8A-4147-A177-3AD203B41FA5}">
                      <a16:colId xmlns:a16="http://schemas.microsoft.com/office/drawing/2014/main" val="1280229923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470099911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239250445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38821798"/>
                    </a:ext>
                  </a:extLst>
                </a:gridCol>
              </a:tblGrid>
              <a:tr h="1353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2929387"/>
                  </a:ext>
                </a:extLst>
              </a:tr>
              <a:tr h="16107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Crosstabulation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3873554"/>
                  </a:ext>
                </a:extLst>
              </a:tr>
              <a:tr h="157471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2350317"/>
                  </a:ext>
                </a:extLst>
              </a:tr>
              <a:tr h="1353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heart_disease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6223"/>
                  </a:ext>
                </a:extLst>
              </a:tr>
              <a:tr h="1353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yes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5777194"/>
                  </a:ext>
                </a:extLst>
              </a:tr>
              <a:tr h="135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4631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4860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601577"/>
                  </a:ext>
                </a:extLst>
              </a:tr>
              <a:tr h="1353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202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249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7470499"/>
                  </a:ext>
                </a:extLst>
              </a:tr>
              <a:tr h="1353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4833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276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5109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1768096"/>
                  </a:ext>
                </a:extLst>
              </a:tr>
              <a:tr h="1353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6981607"/>
                  </a:ext>
                </a:extLst>
              </a:tr>
              <a:tr h="1353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8141227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4263690-ECA7-DBE2-4007-6B51C3E38F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623879"/>
              </p:ext>
            </p:extLst>
          </p:nvPr>
        </p:nvGraphicFramePr>
        <p:xfrm>
          <a:off x="5682343" y="718457"/>
          <a:ext cx="2913742" cy="595992"/>
        </p:xfrm>
        <a:graphic>
          <a:graphicData uri="http://schemas.openxmlformats.org/drawingml/2006/table">
            <a:tbl>
              <a:tblPr/>
              <a:tblGrid>
                <a:gridCol w="1085781">
                  <a:extLst>
                    <a:ext uri="{9D8B030D-6E8A-4147-A177-3AD203B41FA5}">
                      <a16:colId xmlns:a16="http://schemas.microsoft.com/office/drawing/2014/main" val="2427631064"/>
                    </a:ext>
                  </a:extLst>
                </a:gridCol>
                <a:gridCol w="1168246">
                  <a:extLst>
                    <a:ext uri="{9D8B030D-6E8A-4147-A177-3AD203B41FA5}">
                      <a16:colId xmlns:a16="http://schemas.microsoft.com/office/drawing/2014/main" val="786521191"/>
                    </a:ext>
                  </a:extLst>
                </a:gridCol>
                <a:gridCol w="659715">
                  <a:extLst>
                    <a:ext uri="{9D8B030D-6E8A-4147-A177-3AD203B41FA5}">
                      <a16:colId xmlns:a16="http://schemas.microsoft.com/office/drawing/2014/main" val="2061332909"/>
                    </a:ext>
                  </a:extLst>
                </a:gridCol>
              </a:tblGrid>
              <a:tr h="198664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.135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Phi coefficient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Montserrat" panose="00000500000000000000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2855360"/>
                  </a:ext>
                </a:extLst>
              </a:tr>
              <a:tr h="198664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.134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Coefficient of Contingency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37921"/>
                  </a:ext>
                </a:extLst>
              </a:tr>
              <a:tr h="198664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.135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Cramér's V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ontserrat" panose="00000500000000000000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6545199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8EBEF0D1-9626-3B7E-622C-68AF01CD0856}"/>
              </a:ext>
            </a:extLst>
          </p:cNvPr>
          <p:cNvSpPr txBox="1"/>
          <p:nvPr/>
        </p:nvSpPr>
        <p:spPr>
          <a:xfrm>
            <a:off x="5682343" y="1466398"/>
            <a:ext cx="329837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latin typeface="Montserrat" panose="00000500000000000000" pitchFamily="2" charset="0"/>
              </a:rPr>
              <a:t>weak relationship between hypertension and stroke 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63BE0904-CAEF-08EF-A2F6-4E4FAD2A47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254871"/>
              </p:ext>
            </p:extLst>
          </p:nvPr>
        </p:nvGraphicFramePr>
        <p:xfrm>
          <a:off x="482601" y="2571750"/>
          <a:ext cx="4783363" cy="1410515"/>
        </p:xfrm>
        <a:graphic>
          <a:graphicData uri="http://schemas.openxmlformats.org/drawingml/2006/table">
            <a:tbl>
              <a:tblPr/>
              <a:tblGrid>
                <a:gridCol w="545371">
                  <a:extLst>
                    <a:ext uri="{9D8B030D-6E8A-4147-A177-3AD203B41FA5}">
                      <a16:colId xmlns:a16="http://schemas.microsoft.com/office/drawing/2014/main" val="2312026190"/>
                    </a:ext>
                  </a:extLst>
                </a:gridCol>
                <a:gridCol w="545371">
                  <a:extLst>
                    <a:ext uri="{9D8B030D-6E8A-4147-A177-3AD203B41FA5}">
                      <a16:colId xmlns:a16="http://schemas.microsoft.com/office/drawing/2014/main" val="1253643196"/>
                    </a:ext>
                  </a:extLst>
                </a:gridCol>
                <a:gridCol w="681715">
                  <a:extLst>
                    <a:ext uri="{9D8B030D-6E8A-4147-A177-3AD203B41FA5}">
                      <a16:colId xmlns:a16="http://schemas.microsoft.com/office/drawing/2014/main" val="3240869503"/>
                    </a:ext>
                  </a:extLst>
                </a:gridCol>
                <a:gridCol w="1121988">
                  <a:extLst>
                    <a:ext uri="{9D8B030D-6E8A-4147-A177-3AD203B41FA5}">
                      <a16:colId xmlns:a16="http://schemas.microsoft.com/office/drawing/2014/main" val="434157235"/>
                    </a:ext>
                  </a:extLst>
                </a:gridCol>
                <a:gridCol w="1178625">
                  <a:extLst>
                    <a:ext uri="{9D8B030D-6E8A-4147-A177-3AD203B41FA5}">
                      <a16:colId xmlns:a16="http://schemas.microsoft.com/office/drawing/2014/main" val="2003471364"/>
                    </a:ext>
                  </a:extLst>
                </a:gridCol>
                <a:gridCol w="710293">
                  <a:extLst>
                    <a:ext uri="{9D8B030D-6E8A-4147-A177-3AD203B41FA5}">
                      <a16:colId xmlns:a16="http://schemas.microsoft.com/office/drawing/2014/main" val="3296737096"/>
                    </a:ext>
                  </a:extLst>
                </a:gridCol>
              </a:tblGrid>
              <a:tr h="290375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Crosstabulation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781527"/>
                  </a:ext>
                </a:extLst>
              </a:tr>
              <a:tr h="154076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821510"/>
                  </a:ext>
                </a:extLst>
              </a:tr>
              <a:tr h="154076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ever_married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5943729"/>
                  </a:ext>
                </a:extLst>
              </a:tr>
              <a:tr h="160002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yes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3424028"/>
                  </a:ext>
                </a:extLst>
              </a:tr>
              <a:tr h="15407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1727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3133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4860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7164003"/>
                  </a:ext>
                </a:extLst>
              </a:tr>
              <a:tr h="160002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249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664993"/>
                  </a:ext>
                </a:extLst>
              </a:tr>
              <a:tr h="154076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1756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3353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5109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834626"/>
                  </a:ext>
                </a:extLst>
              </a:tr>
              <a:tr h="154076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6362476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976265C5-DBA0-E284-99FB-58C0F2842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356090"/>
              </p:ext>
            </p:extLst>
          </p:nvPr>
        </p:nvGraphicFramePr>
        <p:xfrm>
          <a:off x="5831114" y="2927665"/>
          <a:ext cx="2692400" cy="548640"/>
        </p:xfrm>
        <a:graphic>
          <a:graphicData uri="http://schemas.openxmlformats.org/drawingml/2006/table">
            <a:tbl>
              <a:tblPr/>
              <a:tblGrid>
                <a:gridCol w="1003300">
                  <a:extLst>
                    <a:ext uri="{9D8B030D-6E8A-4147-A177-3AD203B41FA5}">
                      <a16:colId xmlns:a16="http://schemas.microsoft.com/office/drawing/2014/main" val="4121964861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182448397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853033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.108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Phi coefficient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51652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.108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Coefficient of Contingency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2222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.108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Cramér's V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1321128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D954A81-041E-D9F9-A9F6-A12EC79A04C0}"/>
              </a:ext>
            </a:extLst>
          </p:cNvPr>
          <p:cNvSpPr txBox="1"/>
          <p:nvPr/>
        </p:nvSpPr>
        <p:spPr>
          <a:xfrm>
            <a:off x="5767159" y="3657599"/>
            <a:ext cx="283709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>
                <a:latin typeface="Montserrat" panose="00000500000000000000" pitchFamily="2" charset="0"/>
              </a:rPr>
              <a:t>weak relationship between ever married and sroke </a:t>
            </a:r>
            <a:endParaRPr lang="en-GB" sz="105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083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489" name="Google Shape;489;p60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902926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200"/>
              </a:spcAft>
              <a:buClr>
                <a:schemeClr val="dk2"/>
              </a:buClr>
              <a:buFont typeface="Wingdings" panose="05000000000000000000" pitchFamily="2" charset="2"/>
              <a:buChar char="ü"/>
            </a:pPr>
            <a:r>
              <a:rPr lang="en-US" sz="1400" dirty="0"/>
              <a:t>we have adopted the Stroke Prediction Dataset from Kaggle which study the likelihood of a patient to get stroke based on the input parameters </a:t>
            </a:r>
            <a:r>
              <a:rPr lang="en-US" sz="1200" dirty="0"/>
              <a:t>.</a:t>
            </a:r>
            <a:r>
              <a:rPr lang="en-GB" sz="1400" dirty="0"/>
              <a:t> predictive model of likelihood of getting Stroke could help specific high-risk group of individuals and  patients to be aware of their health condition and take precaution steps to reduce the risk of getting Stroke.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1A18F11-6843-5882-124D-B4C922ADD4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957" y="432707"/>
            <a:ext cx="8907236" cy="4294414"/>
          </a:xfrm>
        </p:spPr>
        <p:txBody>
          <a:bodyPr/>
          <a:lstStyle/>
          <a:p>
            <a:pPr algn="l"/>
            <a:r>
              <a:rPr lang="en-GB" sz="1100" b="1" dirty="0"/>
              <a:t>4) smoking status and stroke</a:t>
            </a:r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/>
          </a:p>
          <a:p>
            <a:pPr algn="l"/>
            <a:endParaRPr lang="en-GB" sz="1100" b="1" dirty="0">
              <a:latin typeface="Montserrat" panose="00000500000000000000" pitchFamily="2" charset="0"/>
            </a:endParaRPr>
          </a:p>
          <a:p>
            <a:pPr algn="l"/>
            <a:r>
              <a:rPr lang="en-GB" sz="1100" b="1" dirty="0">
                <a:latin typeface="Montserrat" panose="00000500000000000000" pitchFamily="2" charset="0"/>
              </a:rPr>
              <a:t>5)</a:t>
            </a:r>
            <a:r>
              <a:rPr lang="en-US" sz="1050" b="1" i="0" u="none" strike="noStrike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 gender and stroke </a:t>
            </a:r>
            <a:r>
              <a:rPr lang="en-GB" sz="1050" b="1" dirty="0">
                <a:latin typeface="Montserrat" panose="00000500000000000000" pitchFamily="2" charset="0"/>
              </a:rPr>
              <a:t> </a:t>
            </a:r>
          </a:p>
          <a:p>
            <a:pPr algn="l"/>
            <a:endParaRPr lang="en-US" sz="11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10FB358-4E32-A019-AB4F-8933231ED7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103122"/>
              </p:ext>
            </p:extLst>
          </p:nvPr>
        </p:nvGraphicFramePr>
        <p:xfrm>
          <a:off x="555172" y="720000"/>
          <a:ext cx="7413173" cy="1493520"/>
        </p:xfrm>
        <a:graphic>
          <a:graphicData uri="http://schemas.openxmlformats.org/drawingml/2006/table">
            <a:tbl>
              <a:tblPr/>
              <a:tblGrid>
                <a:gridCol w="582377">
                  <a:extLst>
                    <a:ext uri="{9D8B030D-6E8A-4147-A177-3AD203B41FA5}">
                      <a16:colId xmlns:a16="http://schemas.microsoft.com/office/drawing/2014/main" val="737258101"/>
                    </a:ext>
                  </a:extLst>
                </a:gridCol>
                <a:gridCol w="582377">
                  <a:extLst>
                    <a:ext uri="{9D8B030D-6E8A-4147-A177-3AD203B41FA5}">
                      <a16:colId xmlns:a16="http://schemas.microsoft.com/office/drawing/2014/main" val="3951543013"/>
                    </a:ext>
                  </a:extLst>
                </a:gridCol>
                <a:gridCol w="727971">
                  <a:extLst>
                    <a:ext uri="{9D8B030D-6E8A-4147-A177-3AD203B41FA5}">
                      <a16:colId xmlns:a16="http://schemas.microsoft.com/office/drawing/2014/main" val="1686304226"/>
                    </a:ext>
                  </a:extLst>
                </a:gridCol>
                <a:gridCol w="1198119">
                  <a:extLst>
                    <a:ext uri="{9D8B030D-6E8A-4147-A177-3AD203B41FA5}">
                      <a16:colId xmlns:a16="http://schemas.microsoft.com/office/drawing/2014/main" val="2251807889"/>
                    </a:ext>
                  </a:extLst>
                </a:gridCol>
                <a:gridCol w="1289116">
                  <a:extLst>
                    <a:ext uri="{9D8B030D-6E8A-4147-A177-3AD203B41FA5}">
                      <a16:colId xmlns:a16="http://schemas.microsoft.com/office/drawing/2014/main" val="2808445839"/>
                    </a:ext>
                  </a:extLst>
                </a:gridCol>
                <a:gridCol w="727971">
                  <a:extLst>
                    <a:ext uri="{9D8B030D-6E8A-4147-A177-3AD203B41FA5}">
                      <a16:colId xmlns:a16="http://schemas.microsoft.com/office/drawing/2014/main" val="3770264135"/>
                    </a:ext>
                  </a:extLst>
                </a:gridCol>
                <a:gridCol w="1577271">
                  <a:extLst>
                    <a:ext uri="{9D8B030D-6E8A-4147-A177-3AD203B41FA5}">
                      <a16:colId xmlns:a16="http://schemas.microsoft.com/office/drawing/2014/main" val="1048643262"/>
                    </a:ext>
                  </a:extLst>
                </a:gridCol>
                <a:gridCol w="727971">
                  <a:extLst>
                    <a:ext uri="{9D8B030D-6E8A-4147-A177-3AD203B41FA5}">
                      <a16:colId xmlns:a16="http://schemas.microsoft.com/office/drawing/2014/main" val="787453893"/>
                    </a:ext>
                  </a:extLst>
                </a:gridCol>
              </a:tblGrid>
              <a:tr h="19812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Crosstabulation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46394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07588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smoking_status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89902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Unknown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never smoked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smokes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formerly smoked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71967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1497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1802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747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814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4860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56907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249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513722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1544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1892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884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5109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31145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061434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9ED1322-E54C-BCE6-D585-69D9C400F9B1}"/>
              </a:ext>
            </a:extLst>
          </p:cNvPr>
          <p:cNvSpPr txBox="1"/>
          <p:nvPr/>
        </p:nvSpPr>
        <p:spPr>
          <a:xfrm>
            <a:off x="4122964" y="211455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B4751D5-B254-497D-9EAA-EECD1883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572561"/>
              </p:ext>
            </p:extLst>
          </p:nvPr>
        </p:nvGraphicFramePr>
        <p:xfrm>
          <a:off x="344716" y="2213520"/>
          <a:ext cx="2692400" cy="525780"/>
        </p:xfrm>
        <a:graphic>
          <a:graphicData uri="http://schemas.openxmlformats.org/drawingml/2006/table">
            <a:tbl>
              <a:tblPr/>
              <a:tblGrid>
                <a:gridCol w="1003300">
                  <a:extLst>
                    <a:ext uri="{9D8B030D-6E8A-4147-A177-3AD203B41FA5}">
                      <a16:colId xmlns:a16="http://schemas.microsoft.com/office/drawing/2014/main" val="4116748385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226642241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13405216"/>
                    </a:ext>
                  </a:extLst>
                </a:gridCol>
              </a:tblGrid>
              <a:tr h="12418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.076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Phi coefficient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181120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.075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Coefficient of Contingency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0333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.076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Cramér's V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470631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88B202A-DF9A-DD51-1A0F-167EF6DD7240}"/>
              </a:ext>
            </a:extLst>
          </p:cNvPr>
          <p:cNvSpPr txBox="1"/>
          <p:nvPr/>
        </p:nvSpPr>
        <p:spPr>
          <a:xfrm>
            <a:off x="3575956" y="2268661"/>
            <a:ext cx="235947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weak relationship between smoking status and stroke 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6B835CA-B724-654A-6060-8BCC069BA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622493"/>
              </p:ext>
            </p:extLst>
          </p:nvPr>
        </p:nvGraphicFramePr>
        <p:xfrm>
          <a:off x="555172" y="3125230"/>
          <a:ext cx="6245678" cy="1312590"/>
        </p:xfrm>
        <a:graphic>
          <a:graphicData uri="http://schemas.openxmlformats.org/drawingml/2006/table">
            <a:tbl>
              <a:tblPr/>
              <a:tblGrid>
                <a:gridCol w="544088">
                  <a:extLst>
                    <a:ext uri="{9D8B030D-6E8A-4147-A177-3AD203B41FA5}">
                      <a16:colId xmlns:a16="http://schemas.microsoft.com/office/drawing/2014/main" val="3410349145"/>
                    </a:ext>
                  </a:extLst>
                </a:gridCol>
                <a:gridCol w="544088">
                  <a:extLst>
                    <a:ext uri="{9D8B030D-6E8A-4147-A177-3AD203B41FA5}">
                      <a16:colId xmlns:a16="http://schemas.microsoft.com/office/drawing/2014/main" val="3697156191"/>
                    </a:ext>
                  </a:extLst>
                </a:gridCol>
                <a:gridCol w="680110">
                  <a:extLst>
                    <a:ext uri="{9D8B030D-6E8A-4147-A177-3AD203B41FA5}">
                      <a16:colId xmlns:a16="http://schemas.microsoft.com/office/drawing/2014/main" val="184015146"/>
                    </a:ext>
                  </a:extLst>
                </a:gridCol>
                <a:gridCol w="1119347">
                  <a:extLst>
                    <a:ext uri="{9D8B030D-6E8A-4147-A177-3AD203B41FA5}">
                      <a16:colId xmlns:a16="http://schemas.microsoft.com/office/drawing/2014/main" val="3484278525"/>
                    </a:ext>
                  </a:extLst>
                </a:gridCol>
                <a:gridCol w="1204362">
                  <a:extLst>
                    <a:ext uri="{9D8B030D-6E8A-4147-A177-3AD203B41FA5}">
                      <a16:colId xmlns:a16="http://schemas.microsoft.com/office/drawing/2014/main" val="1310194934"/>
                    </a:ext>
                  </a:extLst>
                </a:gridCol>
                <a:gridCol w="680110">
                  <a:extLst>
                    <a:ext uri="{9D8B030D-6E8A-4147-A177-3AD203B41FA5}">
                      <a16:colId xmlns:a16="http://schemas.microsoft.com/office/drawing/2014/main" val="2704099947"/>
                    </a:ext>
                  </a:extLst>
                </a:gridCol>
                <a:gridCol w="1473573">
                  <a:extLst>
                    <a:ext uri="{9D8B030D-6E8A-4147-A177-3AD203B41FA5}">
                      <a16:colId xmlns:a16="http://schemas.microsoft.com/office/drawing/2014/main" val="1793270745"/>
                    </a:ext>
                  </a:extLst>
                </a:gridCol>
              </a:tblGrid>
              <a:tr h="167435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Crosstabulation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0282791"/>
                  </a:ext>
                </a:extLst>
              </a:tr>
              <a:tr h="154555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245572"/>
                  </a:ext>
                </a:extLst>
              </a:tr>
              <a:tr h="154555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gender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2108850"/>
                  </a:ext>
                </a:extLst>
              </a:tr>
              <a:tr h="160995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Female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Male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2537105"/>
                  </a:ext>
                </a:extLst>
              </a:tr>
              <a:tr h="15455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2853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2007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4860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9759503"/>
                  </a:ext>
                </a:extLst>
              </a:tr>
              <a:tr h="160995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108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249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1751144"/>
                  </a:ext>
                </a:extLst>
              </a:tr>
              <a:tr h="154555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2994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5109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0370506"/>
                  </a:ext>
                </a:extLst>
              </a:tr>
              <a:tr h="109121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1283384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5C955F1-4179-5751-01AE-AD0BDD16E4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39981"/>
              </p:ext>
            </p:extLst>
          </p:nvPr>
        </p:nvGraphicFramePr>
        <p:xfrm>
          <a:off x="5291365" y="3101906"/>
          <a:ext cx="3183163" cy="731812"/>
        </p:xfrm>
        <a:graphic>
          <a:graphicData uri="http://schemas.openxmlformats.org/drawingml/2006/table">
            <a:tbl>
              <a:tblPr/>
              <a:tblGrid>
                <a:gridCol w="1186179">
                  <a:extLst>
                    <a:ext uri="{9D8B030D-6E8A-4147-A177-3AD203B41FA5}">
                      <a16:colId xmlns:a16="http://schemas.microsoft.com/office/drawing/2014/main" val="1366858871"/>
                    </a:ext>
                  </a:extLst>
                </a:gridCol>
                <a:gridCol w="1276268">
                  <a:extLst>
                    <a:ext uri="{9D8B030D-6E8A-4147-A177-3AD203B41FA5}">
                      <a16:colId xmlns:a16="http://schemas.microsoft.com/office/drawing/2014/main" val="1600739979"/>
                    </a:ext>
                  </a:extLst>
                </a:gridCol>
                <a:gridCol w="720716">
                  <a:extLst>
                    <a:ext uri="{9D8B030D-6E8A-4147-A177-3AD203B41FA5}">
                      <a16:colId xmlns:a16="http://schemas.microsoft.com/office/drawing/2014/main" val="321146860"/>
                    </a:ext>
                  </a:extLst>
                </a:gridCol>
              </a:tblGrid>
              <a:tr h="128946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Montserrat" panose="00000500000000000000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Montserrat" panose="00000500000000000000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Montserrat" panose="00000500000000000000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635805"/>
                  </a:ext>
                </a:extLst>
              </a:tr>
              <a:tr h="12894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.009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Phi coefficient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Montserrat" panose="00000500000000000000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8181011"/>
                  </a:ext>
                </a:extLst>
              </a:tr>
              <a:tr h="251752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.009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Coefficient of Contingency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965345"/>
                  </a:ext>
                </a:extLst>
              </a:tr>
              <a:tr h="12894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.009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Cramér's V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ontserrat" panose="00000500000000000000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1253330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C009062C-35CE-E801-0F5F-21F102509F7D}"/>
              </a:ext>
            </a:extLst>
          </p:cNvPr>
          <p:cNvSpPr txBox="1"/>
          <p:nvPr/>
        </p:nvSpPr>
        <p:spPr>
          <a:xfrm>
            <a:off x="6004829" y="4098009"/>
            <a:ext cx="222885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0" i="0" u="none" strike="noStrike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weak relationship between gender and stroke </a:t>
            </a:r>
            <a:endParaRPr lang="en-US" sz="105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347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BF8DD-058D-97F7-F066-15C07B0D9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41540B-CBCD-D99E-9750-83AECB25A067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</a:t>
            </a:r>
            <a:r>
              <a:rPr lang="ar-EG" dirty="0"/>
              <a:t>4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B3199D6-3C0F-4468-46DD-DEB7BCD74D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4550" y="3078536"/>
            <a:ext cx="4561200" cy="603558"/>
          </a:xfrm>
        </p:spPr>
        <p:txBody>
          <a:bodyPr/>
          <a:lstStyle/>
          <a:p>
            <a:r>
              <a:rPr lang="en-US" sz="5000" dirty="0">
                <a:solidFill>
                  <a:schemeClr val="dk1"/>
                </a:solidFill>
                <a:latin typeface="Vidaloka"/>
                <a:sym typeface="Vidaloka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8603957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AE830-71C7-E891-1AF6-AB684620A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89" y="445025"/>
            <a:ext cx="8222536" cy="4339246"/>
          </a:xfrm>
        </p:spPr>
        <p:txBody>
          <a:bodyPr/>
          <a:lstStyle/>
          <a:p>
            <a:r>
              <a:rPr lang="en-GB" sz="1050" b="1" dirty="0">
                <a:latin typeface="Montserrat" panose="00000500000000000000" pitchFamily="2" charset="0"/>
              </a:rPr>
              <a:t> 1)    Predict stroke based on the variables included in the data</a:t>
            </a:r>
            <a:br>
              <a:rPr lang="en-GB" sz="1050" b="1" dirty="0">
                <a:latin typeface="Montserrat" panose="00000500000000000000" pitchFamily="2" charset="0"/>
              </a:rPr>
            </a:br>
            <a:r>
              <a:rPr lang="en-GB" sz="1050" b="1" dirty="0">
                <a:latin typeface="Montserrat" panose="00000500000000000000" pitchFamily="2" charset="0"/>
              </a:rPr>
              <a:t>          2)    Can we identify the most influential risk factors for stroke prediction? </a:t>
            </a:r>
            <a:br>
              <a:rPr lang="en-GB" sz="1050" dirty="0">
                <a:latin typeface="Montserrat" panose="00000500000000000000" pitchFamily="2" charset="0"/>
              </a:rPr>
            </a:br>
            <a:br>
              <a:rPr lang="en-GB" sz="1050" dirty="0">
                <a:latin typeface="Montserrat" panose="00000500000000000000" pitchFamily="2" charset="0"/>
              </a:rPr>
            </a:br>
            <a:r>
              <a:rPr lang="en-GB" sz="1050" dirty="0">
                <a:latin typeface="Montserrat" panose="00000500000000000000" pitchFamily="2" charset="0"/>
              </a:rPr>
              <a:t> 1) predictors of stroke : hypertension , heart disease</a:t>
            </a:r>
            <a:br>
              <a:rPr lang="en-GB" sz="1050" dirty="0">
                <a:latin typeface="Montserrat" panose="00000500000000000000" pitchFamily="2" charset="0"/>
              </a:rPr>
            </a:br>
            <a:endParaRPr lang="en-US" sz="1050" dirty="0">
              <a:latin typeface="Montserrat" panose="00000500000000000000" pitchFamily="2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8E4EA4-B82F-EA3F-DDFA-1265443F8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760027"/>
              </p:ext>
            </p:extLst>
          </p:nvPr>
        </p:nvGraphicFramePr>
        <p:xfrm>
          <a:off x="440872" y="1293061"/>
          <a:ext cx="4618263" cy="1434438"/>
        </p:xfrm>
        <a:graphic>
          <a:graphicData uri="http://schemas.openxmlformats.org/drawingml/2006/table">
            <a:tbl>
              <a:tblPr/>
              <a:tblGrid>
                <a:gridCol w="1372167">
                  <a:extLst>
                    <a:ext uri="{9D8B030D-6E8A-4147-A177-3AD203B41FA5}">
                      <a16:colId xmlns:a16="http://schemas.microsoft.com/office/drawing/2014/main" val="959166968"/>
                    </a:ext>
                  </a:extLst>
                </a:gridCol>
                <a:gridCol w="788484">
                  <a:extLst>
                    <a:ext uri="{9D8B030D-6E8A-4147-A177-3AD203B41FA5}">
                      <a16:colId xmlns:a16="http://schemas.microsoft.com/office/drawing/2014/main" val="3991022019"/>
                    </a:ext>
                  </a:extLst>
                </a:gridCol>
                <a:gridCol w="819204">
                  <a:extLst>
                    <a:ext uri="{9D8B030D-6E8A-4147-A177-3AD203B41FA5}">
                      <a16:colId xmlns:a16="http://schemas.microsoft.com/office/drawing/2014/main" val="3892988422"/>
                    </a:ext>
                  </a:extLst>
                </a:gridCol>
                <a:gridCol w="819204">
                  <a:extLst>
                    <a:ext uri="{9D8B030D-6E8A-4147-A177-3AD203B41FA5}">
                      <a16:colId xmlns:a16="http://schemas.microsoft.com/office/drawing/2014/main" val="3213383388"/>
                    </a:ext>
                  </a:extLst>
                </a:gridCol>
                <a:gridCol w="819204">
                  <a:extLst>
                    <a:ext uri="{9D8B030D-6E8A-4147-A177-3AD203B41FA5}">
                      <a16:colId xmlns:a16="http://schemas.microsoft.com/office/drawing/2014/main" val="951790119"/>
                    </a:ext>
                  </a:extLst>
                </a:gridCol>
              </a:tblGrid>
              <a:tr h="13892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Binary Logistic Regression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3746826"/>
                  </a:ext>
                </a:extLst>
              </a:tr>
              <a:tr h="138926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7095519"/>
                  </a:ext>
                </a:extLst>
              </a:tr>
              <a:tr h="2380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Predictor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 Coef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p-Value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5475101"/>
                  </a:ext>
                </a:extLst>
              </a:tr>
              <a:tr h="15215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-3.3016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0.0796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-41.4819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7968162"/>
                  </a:ext>
                </a:extLst>
              </a:tr>
              <a:tr h="15215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hypertension:1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1.1634315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0.156393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7.439148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7691789"/>
                  </a:ext>
                </a:extLst>
              </a:tr>
              <a:tr h="15215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heart_disease:1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1.3669408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0.18082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7.559661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6471458"/>
                  </a:ext>
                </a:extLst>
              </a:tr>
              <a:tr h="15215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8960689"/>
                  </a:ext>
                </a:extLst>
              </a:tr>
              <a:tr h="15215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Deviance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1882.8761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65812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00FD8F9-FEA4-2A48-E166-527E8994F109}"/>
              </a:ext>
            </a:extLst>
          </p:cNvPr>
          <p:cNvSpPr txBox="1"/>
          <p:nvPr/>
        </p:nvSpPr>
        <p:spPr>
          <a:xfrm>
            <a:off x="310242" y="3086101"/>
            <a:ext cx="36331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Montserrat" panose="00000500000000000000" pitchFamily="2" charset="0"/>
              </a:rPr>
              <a:t>equation   Y=-3.30159+1.1634X +1.3669X2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30E1-EDED-E7FC-1DD2-CDBBFC5D066B}"/>
              </a:ext>
            </a:extLst>
          </p:cNvPr>
          <p:cNvSpPr txBox="1"/>
          <p:nvPr/>
        </p:nvSpPr>
        <p:spPr>
          <a:xfrm>
            <a:off x="208189" y="3540325"/>
            <a:ext cx="508362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since positive coefficients </a:t>
            </a:r>
            <a:r>
              <a:rPr lang="en-GB" sz="1050" dirty="0" err="1">
                <a:latin typeface="Montserrat" panose="00000500000000000000" pitchFamily="2" charset="0"/>
              </a:rPr>
              <a:t>indacates</a:t>
            </a:r>
            <a:r>
              <a:rPr lang="en-GB" sz="1050" dirty="0">
                <a:latin typeface="Montserrat" panose="00000500000000000000" pitchFamily="2" charset="0"/>
              </a:rPr>
              <a:t> that the stroke becomes more likely to </a:t>
            </a:r>
            <a:r>
              <a:rPr lang="en-GB" sz="1050" dirty="0" err="1">
                <a:latin typeface="Montserrat" panose="00000500000000000000" pitchFamily="2" charset="0"/>
              </a:rPr>
              <a:t>accur</a:t>
            </a:r>
            <a:r>
              <a:rPr lang="en-GB" sz="1050" dirty="0">
                <a:latin typeface="Montserrat" panose="00000500000000000000" pitchFamily="2" charset="0"/>
              </a:rPr>
              <a:t> as the hypertension and heart disease increase</a:t>
            </a:r>
          </a:p>
        </p:txBody>
      </p:sp>
    </p:spTree>
    <p:extLst>
      <p:ext uri="{BB962C8B-B14F-4D97-AF65-F5344CB8AC3E}">
        <p14:creationId xmlns:p14="http://schemas.microsoft.com/office/powerpoint/2010/main" val="12296846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BE300ED-4297-20EA-A4AE-989E268183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693" y="391885"/>
            <a:ext cx="8482693" cy="4335235"/>
          </a:xfrm>
        </p:spPr>
        <p:txBody>
          <a:bodyPr/>
          <a:lstStyle/>
          <a:p>
            <a:pPr algn="l"/>
            <a:r>
              <a:rPr lang="en-GB" sz="1050" b="1" dirty="0"/>
              <a:t>2) predictors of stroke : ever married , </a:t>
            </a:r>
            <a:r>
              <a:rPr lang="en-GB" sz="1050" b="1" dirty="0" err="1"/>
              <a:t>avg</a:t>
            </a:r>
            <a:r>
              <a:rPr lang="en-GB" sz="1050" b="1" dirty="0"/>
              <a:t> glucose level ,</a:t>
            </a:r>
            <a:r>
              <a:rPr lang="en-GB" sz="1050" b="1" dirty="0" err="1"/>
              <a:t>bmi</a:t>
            </a:r>
            <a:r>
              <a:rPr lang="en-GB" sz="1050" b="1" dirty="0"/>
              <a:t>, smoking status</a:t>
            </a:r>
          </a:p>
          <a:p>
            <a:pPr algn="l"/>
            <a:endParaRPr lang="en-US" sz="105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80E7615-E40A-A89A-B786-E5FAC36A3C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3993191"/>
              </p:ext>
            </p:extLst>
          </p:nvPr>
        </p:nvGraphicFramePr>
        <p:xfrm>
          <a:off x="481694" y="896348"/>
          <a:ext cx="4604655" cy="1828800"/>
        </p:xfrm>
        <a:graphic>
          <a:graphicData uri="http://schemas.openxmlformats.org/drawingml/2006/table">
            <a:tbl>
              <a:tblPr/>
              <a:tblGrid>
                <a:gridCol w="1368124">
                  <a:extLst>
                    <a:ext uri="{9D8B030D-6E8A-4147-A177-3AD203B41FA5}">
                      <a16:colId xmlns:a16="http://schemas.microsoft.com/office/drawing/2014/main" val="2730136386"/>
                    </a:ext>
                  </a:extLst>
                </a:gridCol>
                <a:gridCol w="786161">
                  <a:extLst>
                    <a:ext uri="{9D8B030D-6E8A-4147-A177-3AD203B41FA5}">
                      <a16:colId xmlns:a16="http://schemas.microsoft.com/office/drawing/2014/main" val="714545264"/>
                    </a:ext>
                  </a:extLst>
                </a:gridCol>
                <a:gridCol w="816790">
                  <a:extLst>
                    <a:ext uri="{9D8B030D-6E8A-4147-A177-3AD203B41FA5}">
                      <a16:colId xmlns:a16="http://schemas.microsoft.com/office/drawing/2014/main" val="1006358317"/>
                    </a:ext>
                  </a:extLst>
                </a:gridCol>
                <a:gridCol w="816790">
                  <a:extLst>
                    <a:ext uri="{9D8B030D-6E8A-4147-A177-3AD203B41FA5}">
                      <a16:colId xmlns:a16="http://schemas.microsoft.com/office/drawing/2014/main" val="3033958108"/>
                    </a:ext>
                  </a:extLst>
                </a:gridCol>
                <a:gridCol w="816790">
                  <a:extLst>
                    <a:ext uri="{9D8B030D-6E8A-4147-A177-3AD203B41FA5}">
                      <a16:colId xmlns:a16="http://schemas.microsoft.com/office/drawing/2014/main" val="1937324823"/>
                    </a:ext>
                  </a:extLst>
                </a:gridCol>
              </a:tblGrid>
              <a:tr h="18288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Binary Logistic Regression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20767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477480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Predictor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 Coef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p-Value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993932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-4.8114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0.3137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-15.3370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224328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ever_married:1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1.2384023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0.210171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5.89236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85798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avg_glucose_level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0.0086287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0.001156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7.464961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43979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bmi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-0.0085203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0.009638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-0.884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0.3767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90492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smoking_status:1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0.2992272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0.134677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2.221818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0.0263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4988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503712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Deviance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1861.8075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715109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BB1DD6B-5EFF-C251-A897-D05CD2A0BC7E}"/>
              </a:ext>
            </a:extLst>
          </p:cNvPr>
          <p:cNvSpPr txBox="1"/>
          <p:nvPr/>
        </p:nvSpPr>
        <p:spPr>
          <a:xfrm>
            <a:off x="481692" y="2854934"/>
            <a:ext cx="5184319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 err="1">
                <a:latin typeface="Montserrat" panose="00000500000000000000" pitchFamily="2" charset="0"/>
              </a:rPr>
              <a:t>equation</a:t>
            </a:r>
            <a:r>
              <a:rPr lang="fr-FR" sz="1050" dirty="0">
                <a:latin typeface="Montserrat" panose="00000500000000000000" pitchFamily="2" charset="0"/>
              </a:rPr>
              <a:t>     Y=-4.8114 +1.238X1 +0.0086X2 -0.00852X3 +0.2992X4 </a:t>
            </a:r>
            <a:r>
              <a:rPr lang="en-GB" sz="1050" dirty="0">
                <a:latin typeface="Montserrat" panose="00000500000000000000" pitchFamily="2" charset="0"/>
              </a:rPr>
              <a:t> positive </a:t>
            </a:r>
          </a:p>
          <a:p>
            <a:endParaRPr lang="en-GB" sz="1050" dirty="0">
              <a:latin typeface="Montserrat" panose="00000500000000000000" pitchFamily="2" charset="0"/>
            </a:endParaRPr>
          </a:p>
          <a:p>
            <a:r>
              <a:rPr lang="en-GB" sz="1050" dirty="0">
                <a:latin typeface="Montserrat" panose="00000500000000000000" pitchFamily="2" charset="0"/>
              </a:rPr>
              <a:t>coefficients </a:t>
            </a:r>
            <a:r>
              <a:rPr lang="en-GB" sz="1050" dirty="0" err="1">
                <a:latin typeface="Montserrat" panose="00000500000000000000" pitchFamily="2" charset="0"/>
              </a:rPr>
              <a:t>indacates</a:t>
            </a:r>
            <a:r>
              <a:rPr lang="en-GB" sz="1050" dirty="0">
                <a:latin typeface="Montserrat" panose="00000500000000000000" pitchFamily="2" charset="0"/>
              </a:rPr>
              <a:t> that the stroke becomes more likely  as the ever married ,</a:t>
            </a:r>
            <a:r>
              <a:rPr lang="en-GB" sz="1050" dirty="0" err="1">
                <a:latin typeface="Montserrat" panose="00000500000000000000" pitchFamily="2" charset="0"/>
              </a:rPr>
              <a:t>avg</a:t>
            </a:r>
            <a:r>
              <a:rPr lang="en-GB" sz="1050" dirty="0">
                <a:latin typeface="Montserrat" panose="00000500000000000000" pitchFamily="2" charset="0"/>
              </a:rPr>
              <a:t> glucose level and smoking status  increase</a:t>
            </a:r>
          </a:p>
          <a:p>
            <a:endParaRPr lang="en-GB" sz="1050" dirty="0">
              <a:latin typeface="Montserrat" panose="00000500000000000000" pitchFamily="2" charset="0"/>
            </a:endParaRPr>
          </a:p>
          <a:p>
            <a:r>
              <a:rPr lang="en-GB" sz="1050" dirty="0">
                <a:latin typeface="Montserrat" panose="00000500000000000000" pitchFamily="2" charset="0"/>
              </a:rPr>
              <a:t>Negative coefficients indicate that the stroke becomes less likely as the </a:t>
            </a:r>
            <a:r>
              <a:rPr lang="en-GB" sz="1050" dirty="0" err="1">
                <a:latin typeface="Montserrat" panose="00000500000000000000" pitchFamily="2" charset="0"/>
              </a:rPr>
              <a:t>bmi</a:t>
            </a:r>
            <a:r>
              <a:rPr lang="en-GB" sz="1050" dirty="0">
                <a:latin typeface="Montserrat" panose="00000500000000000000" pitchFamily="2" charset="0"/>
              </a:rPr>
              <a:t> increases.</a:t>
            </a:r>
          </a:p>
          <a:p>
            <a:endParaRPr lang="fr-FR" sz="1050" dirty="0">
              <a:latin typeface="Montserrat" panose="00000500000000000000" pitchFamily="2" charset="0"/>
            </a:endParaRPr>
          </a:p>
          <a:p>
            <a:endParaRPr lang="fr-FR" sz="1050" dirty="0">
              <a:latin typeface="Montserrat" panose="00000500000000000000" pitchFamily="2" charset="0"/>
            </a:endParaRPr>
          </a:p>
          <a:p>
            <a:endParaRPr lang="fr-FR" sz="105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2159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B2269B7-16E0-CA93-1ADF-11EFE0FE8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2079" y="457200"/>
            <a:ext cx="8458200" cy="4220936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556D104-CF60-AEAE-19DD-280948BEF6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971846"/>
              </p:ext>
            </p:extLst>
          </p:nvPr>
        </p:nvGraphicFramePr>
        <p:xfrm>
          <a:off x="473529" y="465364"/>
          <a:ext cx="4980213" cy="1788918"/>
        </p:xfrm>
        <a:graphic>
          <a:graphicData uri="http://schemas.openxmlformats.org/drawingml/2006/table">
            <a:tbl>
              <a:tblPr/>
              <a:tblGrid>
                <a:gridCol w="1534135">
                  <a:extLst>
                    <a:ext uri="{9D8B030D-6E8A-4147-A177-3AD203B41FA5}">
                      <a16:colId xmlns:a16="http://schemas.microsoft.com/office/drawing/2014/main" val="3784813769"/>
                    </a:ext>
                  </a:extLst>
                </a:gridCol>
                <a:gridCol w="881555">
                  <a:extLst>
                    <a:ext uri="{9D8B030D-6E8A-4147-A177-3AD203B41FA5}">
                      <a16:colId xmlns:a16="http://schemas.microsoft.com/office/drawing/2014/main" val="213048331"/>
                    </a:ext>
                  </a:extLst>
                </a:gridCol>
                <a:gridCol w="732721">
                  <a:extLst>
                    <a:ext uri="{9D8B030D-6E8A-4147-A177-3AD203B41FA5}">
                      <a16:colId xmlns:a16="http://schemas.microsoft.com/office/drawing/2014/main" val="3873644624"/>
                    </a:ext>
                  </a:extLst>
                </a:gridCol>
                <a:gridCol w="915901">
                  <a:extLst>
                    <a:ext uri="{9D8B030D-6E8A-4147-A177-3AD203B41FA5}">
                      <a16:colId xmlns:a16="http://schemas.microsoft.com/office/drawing/2014/main" val="2668041020"/>
                    </a:ext>
                  </a:extLst>
                </a:gridCol>
                <a:gridCol w="915901">
                  <a:extLst>
                    <a:ext uri="{9D8B030D-6E8A-4147-A177-3AD203B41FA5}">
                      <a16:colId xmlns:a16="http://schemas.microsoft.com/office/drawing/2014/main" val="292799019"/>
                    </a:ext>
                  </a:extLst>
                </a:gridCol>
              </a:tblGrid>
              <a:tr h="272538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3) </a:t>
                      </a:r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predictors of stroke: gender and age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0452326"/>
                  </a:ext>
                </a:extLst>
              </a:tr>
              <a:tr h="128043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7829985"/>
                  </a:ext>
                </a:extLst>
              </a:tr>
              <a:tr h="128043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Binary Logistic Regression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298789"/>
                  </a:ext>
                </a:extLst>
              </a:tr>
              <a:tr h="128043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4144465"/>
                  </a:ext>
                </a:extLst>
              </a:tr>
              <a:tr h="140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Predictor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 Coef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p-Value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07783"/>
                  </a:ext>
                </a:extLst>
              </a:tr>
              <a:tr h="1402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-7.1678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0.3430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-20.8957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4216260"/>
                  </a:ext>
                </a:extLst>
              </a:tr>
              <a:tr h="1402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gender:1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-0.1153085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0.137361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-0.83945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0.4012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388315"/>
                  </a:ext>
                </a:extLst>
              </a:tr>
              <a:tr h="1402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0.0747732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0.00493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15.16627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877244"/>
                  </a:ext>
                </a:extLst>
              </a:tr>
              <a:tr h="140238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7053036"/>
                  </a:ext>
                </a:extLst>
              </a:tr>
              <a:tr h="12804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Deviance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1615.5433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614656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8CB7FF4-81E0-36A0-8357-735B807DE638}"/>
              </a:ext>
            </a:extLst>
          </p:cNvPr>
          <p:cNvSpPr txBox="1"/>
          <p:nvPr/>
        </p:nvSpPr>
        <p:spPr>
          <a:xfrm>
            <a:off x="3114676" y="2056470"/>
            <a:ext cx="555579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Montserrat" panose="00000500000000000000" pitchFamily="2" charset="0"/>
              </a:rPr>
              <a:t>equation      Y=-7.1677 -0.1153X1 +0.07477X2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 positive coefficients </a:t>
            </a:r>
            <a:r>
              <a:rPr lang="en-GB" sz="1050" dirty="0" err="1">
                <a:latin typeface="Montserrat" panose="00000500000000000000" pitchFamily="2" charset="0"/>
              </a:rPr>
              <a:t>indacates</a:t>
            </a:r>
            <a:r>
              <a:rPr lang="en-GB" sz="1050" dirty="0">
                <a:latin typeface="Montserrat" panose="00000500000000000000" pitchFamily="2" charset="0"/>
              </a:rPr>
              <a:t> that the stroke becomes more likely  as the age  increase</a:t>
            </a:r>
          </a:p>
          <a:p>
            <a:r>
              <a:rPr lang="en-GB" sz="1050" dirty="0">
                <a:latin typeface="Montserrat" panose="00000500000000000000" pitchFamily="2" charset="0"/>
              </a:rPr>
              <a:t>Negative coefficients indicate that the stroke becomes less likely as the gender increases</a:t>
            </a:r>
            <a:r>
              <a:rPr lang="en-GB" sz="1050" dirty="0"/>
              <a:t>.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FDBF7E6-D588-E397-B3E1-9663725930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923097"/>
              </p:ext>
            </p:extLst>
          </p:nvPr>
        </p:nvGraphicFramePr>
        <p:xfrm>
          <a:off x="383721" y="2955242"/>
          <a:ext cx="5184321" cy="1592580"/>
        </p:xfrm>
        <a:graphic>
          <a:graphicData uri="http://schemas.openxmlformats.org/drawingml/2006/table">
            <a:tbl>
              <a:tblPr/>
              <a:tblGrid>
                <a:gridCol w="5184321">
                  <a:extLst>
                    <a:ext uri="{9D8B030D-6E8A-4147-A177-3AD203B41FA5}">
                      <a16:colId xmlns:a16="http://schemas.microsoft.com/office/drawing/2014/main" val="3480034645"/>
                    </a:ext>
                  </a:extLst>
                </a:gridCol>
              </a:tblGrid>
              <a:tr h="114810"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after the analysis and based on the cofficients of logistic regression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4503071"/>
                  </a:ext>
                </a:extLst>
              </a:tr>
              <a:tr h="114810"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 most influential risk factor based on the largest </a:t>
                      </a:r>
                      <a:r>
                        <a:rPr lang="en-GB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cofficient</a:t>
                      </a:r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 in </a:t>
                      </a:r>
                      <a:r>
                        <a:rPr lang="en-GB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decending</a:t>
                      </a:r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 order is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9175651"/>
                  </a:ext>
                </a:extLst>
              </a:tr>
              <a:tr h="11481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1)heart disease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1235482"/>
                  </a:ext>
                </a:extLst>
              </a:tr>
              <a:tr h="11481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2)ever married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8218854"/>
                  </a:ext>
                </a:extLst>
              </a:tr>
              <a:tr h="11481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3)hypertension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1859241"/>
                  </a:ext>
                </a:extLst>
              </a:tr>
              <a:tr h="11481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4)smoking status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7290417"/>
                  </a:ext>
                </a:extLst>
              </a:tr>
              <a:tr h="11481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5)age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5441067"/>
                  </a:ext>
                </a:extLst>
              </a:tr>
              <a:tr h="11481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6) avg glucose level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7323678"/>
                  </a:ext>
                </a:extLst>
              </a:tr>
              <a:tr h="114810"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</a:rPr>
                        <a:t>the rest factors don’t affect on the prediction of stroke 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107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83434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122"/>
          <p:cNvSpPr txBox="1">
            <a:spLocks noGrp="1"/>
          </p:cNvSpPr>
          <p:nvPr>
            <p:ph type="subTitle" idx="1"/>
          </p:nvPr>
        </p:nvSpPr>
        <p:spPr>
          <a:xfrm>
            <a:off x="2016175" y="1635538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Toka </a:t>
            </a:r>
            <a:r>
              <a:rPr lang="en-US" sz="2000" dirty="0" err="1"/>
              <a:t>alsayed</a:t>
            </a:r>
            <a:r>
              <a:rPr lang="en-US" sz="2000" dirty="0"/>
              <a:t> </a:t>
            </a:r>
            <a:endParaRPr sz="2000" dirty="0"/>
          </a:p>
        </p:txBody>
      </p:sp>
      <p:sp>
        <p:nvSpPr>
          <p:cNvPr id="1555" name="Google Shape;1555;p122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557" name="Google Shape;1557;p122"/>
          <p:cNvSpPr txBox="1">
            <a:spLocks noGrp="1"/>
          </p:cNvSpPr>
          <p:nvPr>
            <p:ph type="subTitle" idx="5"/>
          </p:nvPr>
        </p:nvSpPr>
        <p:spPr>
          <a:xfrm>
            <a:off x="2052019" y="1947263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Wessam</a:t>
            </a:r>
            <a:r>
              <a:rPr lang="en-US" dirty="0"/>
              <a:t> </a:t>
            </a:r>
            <a:r>
              <a:rPr lang="en-US" sz="1800" dirty="0" err="1"/>
              <a:t>mohamed</a:t>
            </a:r>
            <a:endParaRPr dirty="0"/>
          </a:p>
        </p:txBody>
      </p:sp>
      <p:sp>
        <p:nvSpPr>
          <p:cNvPr id="1559" name="Google Shape;1559;p122"/>
          <p:cNvSpPr txBox="1">
            <a:spLocks noGrp="1"/>
          </p:cNvSpPr>
          <p:nvPr>
            <p:ph type="subTitle" idx="3"/>
          </p:nvPr>
        </p:nvSpPr>
        <p:spPr>
          <a:xfrm>
            <a:off x="2034097" y="1328549"/>
            <a:ext cx="2126100" cy="16067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Ganna </a:t>
            </a:r>
            <a:r>
              <a:rPr lang="en-US" sz="1800" dirty="0" err="1"/>
              <a:t>allah</a:t>
            </a:r>
            <a:r>
              <a:rPr lang="en-US" sz="1800" dirty="0"/>
              <a:t> </a:t>
            </a:r>
            <a:r>
              <a:rPr lang="en-US" sz="1800" dirty="0" err="1"/>
              <a:t>assaad</a:t>
            </a:r>
            <a:endParaRPr lang="en-US"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60" name="Google Shape;1560;p122"/>
          <p:cNvSpPr txBox="1">
            <a:spLocks noGrp="1"/>
          </p:cNvSpPr>
          <p:nvPr>
            <p:ph type="subTitle" idx="4"/>
          </p:nvPr>
        </p:nvSpPr>
        <p:spPr>
          <a:xfrm>
            <a:off x="2052019" y="2391742"/>
            <a:ext cx="2126100" cy="463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latin typeface="Vidaloka" panose="020B0604020202020204" charset="0"/>
              </a:rPr>
              <a:t>Mariam</a:t>
            </a:r>
            <a:r>
              <a:rPr lang="en-US" sz="1800" dirty="0"/>
              <a:t> </a:t>
            </a:r>
            <a:r>
              <a:rPr lang="en-US" sz="1800" dirty="0" err="1">
                <a:latin typeface="Vidaloka" panose="020B0604020202020204" charset="0"/>
              </a:rPr>
              <a:t>mohamed</a:t>
            </a:r>
            <a:endParaRPr sz="1800" dirty="0">
              <a:latin typeface="Vidaloka" panose="020B060402020202020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76C2DF-BE50-C444-51AB-F95A70AEE78F}"/>
              </a:ext>
            </a:extLst>
          </p:cNvPr>
          <p:cNvSpPr txBox="1"/>
          <p:nvPr/>
        </p:nvSpPr>
        <p:spPr>
          <a:xfrm>
            <a:off x="4825090" y="1281613"/>
            <a:ext cx="93073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Vidaloka" panose="020B0604020202020204" charset="0"/>
              </a:rPr>
              <a:t>204115</a:t>
            </a:r>
          </a:p>
          <a:p>
            <a:endParaRPr lang="en-US" dirty="0">
              <a:latin typeface="Vidaloka" panose="020B0604020202020204" charset="0"/>
            </a:endParaRPr>
          </a:p>
          <a:p>
            <a:r>
              <a:rPr lang="en-US" dirty="0">
                <a:latin typeface="Vidaloka" panose="020B0604020202020204" charset="0"/>
              </a:rPr>
              <a:t>214091</a:t>
            </a:r>
          </a:p>
          <a:p>
            <a:endParaRPr lang="en-US" dirty="0">
              <a:latin typeface="Vidaloka" panose="020B0604020202020204" charset="0"/>
            </a:endParaRPr>
          </a:p>
          <a:p>
            <a:r>
              <a:rPr lang="en-US" dirty="0">
                <a:latin typeface="Vidaloka" panose="020B0604020202020204" charset="0"/>
              </a:rPr>
              <a:t>214100</a:t>
            </a:r>
          </a:p>
          <a:p>
            <a:endParaRPr lang="en-US" dirty="0">
              <a:latin typeface="Vidaloka" panose="020B0604020202020204" charset="0"/>
            </a:endParaRPr>
          </a:p>
          <a:p>
            <a:r>
              <a:rPr lang="en-US" dirty="0">
                <a:latin typeface="Vidaloka" panose="020B0604020202020204" charset="0"/>
              </a:rPr>
              <a:t>214123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B0BEA-BBF8-72D5-F2D9-4E057DD5E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972" y="2162550"/>
            <a:ext cx="3714900" cy="818400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63252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3"/>
          <p:cNvSpPr txBox="1">
            <a:spLocks noGrp="1"/>
          </p:cNvSpPr>
          <p:nvPr>
            <p:ph type="subTitle" idx="1"/>
          </p:nvPr>
        </p:nvSpPr>
        <p:spPr>
          <a:xfrm>
            <a:off x="646771" y="602165"/>
            <a:ext cx="7753814" cy="42077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GB" sz="1050" dirty="0"/>
              <a:t>ID: This variable represents a unique identifier given to each record in the stroke data, used to distinguish each participant in the study.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GB" sz="1050" dirty="0"/>
              <a:t>Gender: this variable is qualitative ,dichotomous with two categories classified into male and female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GB" sz="1050" dirty="0"/>
              <a:t>Hypertension : this variable is qualitative dichotomous with two categories ,0 if the subject doesn’t have hypertension , 1 if the subject has hypertension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GB" sz="1050" dirty="0"/>
              <a:t> Heart disease : this variable is qualitative dichotomous with two categories 0 if the subject doesn’t have heart disease , 1 if the subject have heart disease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GB" sz="1050" dirty="0"/>
              <a:t> Ever married : this variable is qualitative dichotomous with two categories ,‘yes’ indicates the participant have been married while  ‘N0’ indicates otherwise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GB" sz="1050" dirty="0"/>
              <a:t>Work type : this variable is qualitative polychotomous with four categories ,children , </a:t>
            </a:r>
            <a:r>
              <a:rPr lang="en-GB" sz="1050" dirty="0" err="1"/>
              <a:t>Govet</a:t>
            </a:r>
            <a:r>
              <a:rPr lang="en-GB" sz="1050" dirty="0"/>
              <a:t>-job , never worked , private or self employed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GB" sz="1050" dirty="0"/>
              <a:t>Smoking status : this variable is qualitative polychotomous with four categories formerly smoked , never smoked , smokes , unknown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GB" sz="1050" dirty="0"/>
              <a:t> Stroke : this variable is qualitative ,dichotomous with two categories classified into 0 if subject never had a stroke , 1 if the subject suffered a stroke before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1EF533-D68E-5C87-77F5-31602F35BC25}"/>
              </a:ext>
            </a:extLst>
          </p:cNvPr>
          <p:cNvSpPr txBox="1"/>
          <p:nvPr/>
        </p:nvSpPr>
        <p:spPr>
          <a:xfrm>
            <a:off x="468350" y="222093"/>
            <a:ext cx="4341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</a:lstStyle>
          <a:p>
            <a:r>
              <a:rPr lang="en-US" sz="2400" dirty="0">
                <a:solidFill>
                  <a:schemeClr val="dk1"/>
                </a:solidFill>
                <a:latin typeface="Vidaloka"/>
                <a:sym typeface="Vidaloka"/>
              </a:rPr>
              <a:t>Description </a:t>
            </a:r>
            <a:r>
              <a:rPr lang="en-US" sz="2000" dirty="0">
                <a:solidFill>
                  <a:schemeClr val="dk1"/>
                </a:solidFill>
                <a:latin typeface="Vidaloka"/>
                <a:sym typeface="Vidaloka"/>
              </a:rPr>
              <a:t>of</a:t>
            </a:r>
            <a:r>
              <a:rPr lang="en-US" sz="2400" dirty="0">
                <a:solidFill>
                  <a:schemeClr val="dk1"/>
                </a:solidFill>
                <a:latin typeface="Vidaloka"/>
                <a:sym typeface="Vidaloka"/>
              </a:rPr>
              <a:t> the data</a:t>
            </a:r>
            <a:r>
              <a:rPr lang="en-US" sz="1100" dirty="0"/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6739EE9-5E4F-EECE-7C6E-837F127C37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259" y="341972"/>
            <a:ext cx="6765841" cy="4415882"/>
          </a:xfrm>
        </p:spPr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ü"/>
              <a:tabLst/>
              <a:defRPr/>
            </a:pPr>
            <a:r>
              <a:rPr kumimoji="0" lang="en-GB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sym typeface="Montserrat"/>
              </a:rPr>
              <a:t>Age : this variable is quantitative describing the age pf the sample 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ü"/>
              <a:tabLst/>
              <a:defRPr/>
            </a:pPr>
            <a:r>
              <a:rPr kumimoji="0" lang="en-GB" sz="105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sym typeface="Montserrat"/>
              </a:rPr>
              <a:t>Avg</a:t>
            </a:r>
            <a:r>
              <a:rPr kumimoji="0" lang="en-GB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sym typeface="Montserrat"/>
              </a:rPr>
              <a:t> glucose level : this variable is quantitative describing the  average glucose level in blood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ü"/>
              <a:tabLst/>
              <a:defRPr/>
            </a:pPr>
            <a:r>
              <a:rPr kumimoji="0" lang="en-GB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sym typeface="Montserrat"/>
              </a:rPr>
              <a:t>BMI : this variable is quantitative describing the body mass index </a:t>
            </a:r>
          </a:p>
          <a:p>
            <a:pPr algn="l"/>
            <a:endParaRPr lang="en-US" sz="1800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59186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4"/>
          <p:cNvSpPr txBox="1">
            <a:spLocks noGrp="1"/>
          </p:cNvSpPr>
          <p:nvPr>
            <p:ph type="title"/>
          </p:nvPr>
        </p:nvSpPr>
        <p:spPr>
          <a:xfrm>
            <a:off x="840059" y="420034"/>
            <a:ext cx="5003180" cy="10890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 types of analysis questions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35A8A5-6FBF-5964-77B3-241478F59025}"/>
              </a:ext>
            </a:extLst>
          </p:cNvPr>
          <p:cNvSpPr txBox="1"/>
          <p:nvPr/>
        </p:nvSpPr>
        <p:spPr>
          <a:xfrm>
            <a:off x="840059" y="1263805"/>
            <a:ext cx="6222380" cy="2531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Aft>
                <a:spcPts val="1200"/>
              </a:spcAft>
              <a:buClr>
                <a:schemeClr val="dk2"/>
              </a:buClr>
              <a:buSzPts val="1800"/>
              <a:buFont typeface="Wingdings" panose="05000000000000000000" pitchFamily="2" charset="2"/>
              <a:buChar char="ü"/>
            </a:pPr>
            <a:r>
              <a:rPr lang="en-GB" sz="1050" dirty="0">
                <a:solidFill>
                  <a:schemeClr val="dk2"/>
                </a:solidFill>
                <a:latin typeface="Montserrat"/>
                <a:sym typeface="Montserrat"/>
              </a:rPr>
              <a:t>Descriptive Questions: These questions seek to describe or summarize the data.</a:t>
            </a:r>
          </a:p>
          <a:p>
            <a:pPr marL="171450" indent="-171450">
              <a:spcAft>
                <a:spcPts val="1200"/>
              </a:spcAft>
              <a:buClr>
                <a:schemeClr val="dk2"/>
              </a:buClr>
              <a:buSzPts val="1800"/>
              <a:buFont typeface="Wingdings" panose="05000000000000000000" pitchFamily="2" charset="2"/>
              <a:buChar char="ü"/>
            </a:pPr>
            <a:r>
              <a:rPr lang="en-GB" sz="1050" dirty="0">
                <a:solidFill>
                  <a:schemeClr val="dk2"/>
                </a:solidFill>
                <a:latin typeface="Montserrat"/>
                <a:sym typeface="Montserrat"/>
              </a:rPr>
              <a:t>Exploratory Questions: These questions aim to discover patterns, trends, or relationships within the data</a:t>
            </a:r>
          </a:p>
          <a:p>
            <a:pPr marL="171450" indent="-171450">
              <a:spcAft>
                <a:spcPts val="1200"/>
              </a:spcAft>
              <a:buClr>
                <a:schemeClr val="dk2"/>
              </a:buClr>
              <a:buSzPts val="1800"/>
              <a:buFont typeface="Wingdings" panose="05000000000000000000" pitchFamily="2" charset="2"/>
              <a:buChar char="ü"/>
            </a:pPr>
            <a:r>
              <a:rPr lang="en-GB" sz="1050" dirty="0">
                <a:solidFill>
                  <a:schemeClr val="dk2"/>
                </a:solidFill>
                <a:latin typeface="Montserrat"/>
                <a:sym typeface="Montserrat"/>
              </a:rPr>
              <a:t> Inferential Questions: These questions try to draw conclusions or make predictions based on the data</a:t>
            </a:r>
          </a:p>
          <a:p>
            <a:pPr marL="171450" indent="-171450">
              <a:spcAft>
                <a:spcPts val="1200"/>
              </a:spcAft>
              <a:buClr>
                <a:schemeClr val="dk2"/>
              </a:buClr>
              <a:buSzPts val="1800"/>
              <a:buFont typeface="Wingdings" panose="05000000000000000000" pitchFamily="2" charset="2"/>
              <a:buChar char="ü"/>
            </a:pPr>
            <a:r>
              <a:rPr lang="en-GB" sz="1050" dirty="0">
                <a:solidFill>
                  <a:schemeClr val="dk2"/>
                </a:solidFill>
                <a:latin typeface="Montserrat"/>
                <a:sym typeface="Montserrat"/>
              </a:rPr>
              <a:t>Causal Questions: These questions seek to determine cause-and-effect relationships between variables</a:t>
            </a:r>
          </a:p>
          <a:p>
            <a:pPr marL="171450" indent="-171450">
              <a:spcAft>
                <a:spcPts val="1200"/>
              </a:spcAft>
              <a:buClr>
                <a:schemeClr val="dk2"/>
              </a:buClr>
              <a:buSzPts val="1800"/>
              <a:buFont typeface="Wingdings" panose="05000000000000000000" pitchFamily="2" charset="2"/>
              <a:buChar char="ü"/>
            </a:pPr>
            <a:r>
              <a:rPr lang="en-GB" sz="1050" dirty="0">
                <a:solidFill>
                  <a:schemeClr val="dk2"/>
                </a:solidFill>
                <a:latin typeface="Montserrat"/>
                <a:sym typeface="Montserrat"/>
              </a:rPr>
              <a:t> Predictive Questions: These questions try to predict future outcomes based on the data.</a:t>
            </a:r>
          </a:p>
          <a:p>
            <a:endParaRPr lang="en-US" dirty="0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3018263" y="2410876"/>
            <a:ext cx="3560955" cy="17596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escriptive questions</a:t>
            </a:r>
            <a:br>
              <a:rPr lang="en" dirty="0"/>
            </a:br>
            <a:endParaRPr dirty="0"/>
          </a:p>
        </p:txBody>
      </p:sp>
      <p:sp>
        <p:nvSpPr>
          <p:cNvPr id="573" name="Google Shape;573;p69"/>
          <p:cNvSpPr txBox="1">
            <a:spLocks noGrp="1"/>
          </p:cNvSpPr>
          <p:nvPr>
            <p:ph type="title" idx="2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7"/>
          <p:cNvSpPr txBox="1">
            <a:spLocks noGrp="1"/>
          </p:cNvSpPr>
          <p:nvPr>
            <p:ph type="subTitle" idx="1"/>
          </p:nvPr>
        </p:nvSpPr>
        <p:spPr>
          <a:xfrm>
            <a:off x="126380" y="394010"/>
            <a:ext cx="8861502" cy="4155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endParaRPr lang="en-GB" sz="1050" b="1" dirty="0"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40000"/>
            </a:pPr>
            <a:r>
              <a:rPr lang="en-GB" sz="1050" b="1" dirty="0">
                <a:cs typeface="Arial"/>
                <a:sym typeface="Arial"/>
              </a:rPr>
              <a:t> 1)   What are the key characteristics of stroke data, such as demographic information, medical history and lifestyle factors?</a:t>
            </a:r>
            <a:r>
              <a:rPr lang="en-US" sz="1050" b="1" dirty="0">
                <a:cs typeface="Arial"/>
                <a:sym typeface="Arial"/>
              </a:rPr>
              <a:t>    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40000"/>
              <a:buFont typeface="Arial" panose="020B0604020202020204" pitchFamily="34" charset="0"/>
              <a:buChar char="•"/>
            </a:pPr>
            <a:r>
              <a:rPr lang="en-GB" sz="1000" dirty="0">
                <a:cs typeface="Arial"/>
                <a:sym typeface="Arial"/>
              </a:rPr>
              <a:t>Demographics: age, gender, </a:t>
            </a:r>
            <a:r>
              <a:rPr lang="en-GB" sz="1000" dirty="0" err="1">
                <a:cs typeface="Arial"/>
                <a:sym typeface="Arial"/>
              </a:rPr>
              <a:t>ever_married</a:t>
            </a:r>
            <a:r>
              <a:rPr lang="en-GB" sz="1000" dirty="0">
                <a:cs typeface="Arial"/>
                <a:sym typeface="Arial"/>
              </a:rPr>
              <a:t>, work-type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40000"/>
              <a:buFont typeface="Arial" panose="020B0604020202020204" pitchFamily="34" charset="0"/>
              <a:buChar char="•"/>
            </a:pPr>
            <a:r>
              <a:rPr lang="en-GB" sz="1000" dirty="0">
                <a:cs typeface="Arial"/>
                <a:sym typeface="Arial"/>
              </a:rPr>
              <a:t>Medical history: hyper tension, </a:t>
            </a:r>
            <a:r>
              <a:rPr lang="en-GB" sz="1000" dirty="0" err="1">
                <a:cs typeface="Arial"/>
                <a:sym typeface="Arial"/>
              </a:rPr>
              <a:t>heart_disease</a:t>
            </a:r>
            <a:r>
              <a:rPr lang="en-GB" sz="1000" dirty="0">
                <a:cs typeface="Arial"/>
                <a:sym typeface="Arial"/>
              </a:rPr>
              <a:t>, </a:t>
            </a:r>
            <a:r>
              <a:rPr lang="en-GB" sz="1000" dirty="0" err="1">
                <a:cs typeface="Arial"/>
                <a:sym typeface="Arial"/>
              </a:rPr>
              <a:t>avg_glucose_level</a:t>
            </a:r>
            <a:r>
              <a:rPr lang="en-GB" sz="1000" dirty="0">
                <a:cs typeface="Arial"/>
                <a:sym typeface="Arial"/>
              </a:rPr>
              <a:t>, </a:t>
            </a:r>
            <a:r>
              <a:rPr lang="en-GB" sz="1000" dirty="0" err="1">
                <a:cs typeface="Arial"/>
                <a:sym typeface="Arial"/>
              </a:rPr>
              <a:t>bmi</a:t>
            </a:r>
            <a:r>
              <a:rPr lang="en-GB" sz="1000" dirty="0">
                <a:cs typeface="Arial"/>
                <a:sym typeface="Arial"/>
              </a:rPr>
              <a:t> 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40000"/>
              <a:buFont typeface="Arial" panose="020B0604020202020204" pitchFamily="34" charset="0"/>
              <a:buChar char="•"/>
            </a:pPr>
            <a:r>
              <a:rPr lang="en-GB" sz="1000" dirty="0">
                <a:cs typeface="Arial"/>
                <a:sym typeface="Arial"/>
              </a:rPr>
              <a:t>Life style: </a:t>
            </a:r>
            <a:r>
              <a:rPr lang="en-GB" sz="1000" dirty="0" err="1">
                <a:cs typeface="Arial"/>
                <a:sym typeface="Arial"/>
              </a:rPr>
              <a:t>smoking_status</a:t>
            </a:r>
            <a:endParaRPr lang="en-GB" sz="1000" dirty="0"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40000"/>
            </a:pPr>
            <a:r>
              <a:rPr lang="en-GB" sz="1000" b="1" dirty="0">
                <a:cs typeface="Arial"/>
                <a:sym typeface="Arial"/>
              </a:rPr>
              <a:t> 2)   What are the risk factors for stroke?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40000"/>
            </a:pPr>
            <a:endParaRPr lang="en-GB" sz="1000" b="1" dirty="0">
              <a:cs typeface="Arial"/>
              <a:sym typeface="Arial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40000"/>
              <a:buFont typeface="Arial" panose="020B0604020202020204" pitchFamily="34" charset="0"/>
              <a:buChar char="•"/>
            </a:pPr>
            <a:endParaRPr lang="en-US" sz="1050" dirty="0"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050" dirty="0"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cs typeface="Arial"/>
                <a:sym typeface="Arial"/>
              </a:rPr>
              <a:t>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050" dirty="0"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sz="1050" dirty="0">
              <a:cs typeface="Arial"/>
              <a:sym typeface="Arial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8B4D44B-BAF7-5009-6999-AA1534D53B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145314"/>
              </p:ext>
            </p:extLst>
          </p:nvPr>
        </p:nvGraphicFramePr>
        <p:xfrm>
          <a:off x="1137425" y="1886058"/>
          <a:ext cx="3137210" cy="981720"/>
        </p:xfrm>
        <a:graphic>
          <a:graphicData uri="http://schemas.openxmlformats.org/drawingml/2006/table">
            <a:tbl>
              <a:tblPr/>
              <a:tblGrid>
                <a:gridCol w="914218">
                  <a:extLst>
                    <a:ext uri="{9D8B030D-6E8A-4147-A177-3AD203B41FA5}">
                      <a16:colId xmlns:a16="http://schemas.microsoft.com/office/drawing/2014/main" val="1814117424"/>
                    </a:ext>
                  </a:extLst>
                </a:gridCol>
                <a:gridCol w="1154801">
                  <a:extLst>
                    <a:ext uri="{9D8B030D-6E8A-4147-A177-3AD203B41FA5}">
                      <a16:colId xmlns:a16="http://schemas.microsoft.com/office/drawing/2014/main" val="2227774437"/>
                    </a:ext>
                  </a:extLst>
                </a:gridCol>
                <a:gridCol w="1068191">
                  <a:extLst>
                    <a:ext uri="{9D8B030D-6E8A-4147-A177-3AD203B41FA5}">
                      <a16:colId xmlns:a16="http://schemas.microsoft.com/office/drawing/2014/main" val="770782169"/>
                    </a:ext>
                  </a:extLst>
                </a:gridCol>
              </a:tblGrid>
              <a:tr h="29687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hypertension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5657427"/>
                  </a:ext>
                </a:extLst>
              </a:tr>
              <a:tr h="1687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4239100"/>
                  </a:ext>
                </a:extLst>
              </a:tr>
              <a:tr h="334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4428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6825205"/>
                  </a:ext>
                </a:extLst>
              </a:tr>
              <a:tr h="1687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21346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550DF97-AF4E-DE76-9A39-5598200209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8638646"/>
              </p:ext>
            </p:extLst>
          </p:nvPr>
        </p:nvGraphicFramePr>
        <p:xfrm>
          <a:off x="4572000" y="1886057"/>
          <a:ext cx="3404840" cy="981719"/>
        </p:xfrm>
        <a:graphic>
          <a:graphicData uri="http://schemas.openxmlformats.org/drawingml/2006/table">
            <a:tbl>
              <a:tblPr/>
              <a:tblGrid>
                <a:gridCol w="1205772">
                  <a:extLst>
                    <a:ext uri="{9D8B030D-6E8A-4147-A177-3AD203B41FA5}">
                      <a16:colId xmlns:a16="http://schemas.microsoft.com/office/drawing/2014/main" val="462159839"/>
                    </a:ext>
                  </a:extLst>
                </a:gridCol>
                <a:gridCol w="1142373">
                  <a:extLst>
                    <a:ext uri="{9D8B030D-6E8A-4147-A177-3AD203B41FA5}">
                      <a16:colId xmlns:a16="http://schemas.microsoft.com/office/drawing/2014/main" val="3765740907"/>
                    </a:ext>
                  </a:extLst>
                </a:gridCol>
                <a:gridCol w="1056695">
                  <a:extLst>
                    <a:ext uri="{9D8B030D-6E8A-4147-A177-3AD203B41FA5}">
                      <a16:colId xmlns:a16="http://schemas.microsoft.com/office/drawing/2014/main" val="3205993227"/>
                    </a:ext>
                  </a:extLst>
                </a:gridCol>
              </a:tblGrid>
              <a:tr h="3323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heart disease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8473869"/>
                  </a:ext>
                </a:extLst>
              </a:tr>
              <a:tr h="21644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313303"/>
                  </a:ext>
                </a:extLst>
              </a:tr>
              <a:tr h="21644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4631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0964133"/>
                  </a:ext>
                </a:extLst>
              </a:tr>
              <a:tr h="21644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536434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78B65C0-194D-3933-BA94-561FAD2E47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945734"/>
              </p:ext>
            </p:extLst>
          </p:nvPr>
        </p:nvGraphicFramePr>
        <p:xfrm>
          <a:off x="2706030" y="3147459"/>
          <a:ext cx="3886200" cy="914400"/>
        </p:xfrm>
        <a:graphic>
          <a:graphicData uri="http://schemas.openxmlformats.org/drawingml/2006/table">
            <a:tbl>
              <a:tblPr/>
              <a:tblGrid>
                <a:gridCol w="965200">
                  <a:extLst>
                    <a:ext uri="{9D8B030D-6E8A-4147-A177-3AD203B41FA5}">
                      <a16:colId xmlns:a16="http://schemas.microsoft.com/office/drawing/2014/main" val="6064421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9621728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5016524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48996338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70144202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stroke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smoking status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5909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formerly smoked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never smoked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smokes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1848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2501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25365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1772F18-E3B1-1CD9-9BE8-8901D4E0D8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420" y="327102"/>
            <a:ext cx="8868936" cy="4467922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GB" sz="1050" b="1" dirty="0"/>
              <a:t> 3)    What is the average BMI among the sample?</a:t>
            </a:r>
          </a:p>
          <a:p>
            <a:pPr algn="l">
              <a:lnSpc>
                <a:spcPct val="150000"/>
              </a:lnSpc>
            </a:pPr>
            <a:endParaRPr lang="en-US" sz="1050" b="1" dirty="0"/>
          </a:p>
          <a:p>
            <a:pPr algn="l"/>
            <a:endParaRPr lang="en-GB" sz="1050" b="1" dirty="0"/>
          </a:p>
          <a:p>
            <a:pPr algn="l"/>
            <a:endParaRPr lang="en-GB" sz="1050" b="1" dirty="0"/>
          </a:p>
          <a:p>
            <a:pPr algn="l"/>
            <a:endParaRPr lang="en-GB" sz="1050" b="1" dirty="0"/>
          </a:p>
          <a:p>
            <a:pPr algn="l"/>
            <a:r>
              <a:rPr lang="en-GB" sz="1050" b="1" dirty="0"/>
              <a:t> 4)    What is the percentage of male and female among sample? </a:t>
            </a:r>
          </a:p>
          <a:p>
            <a:pPr algn="l"/>
            <a:endParaRPr lang="en-GB" sz="1050" b="1" dirty="0"/>
          </a:p>
          <a:p>
            <a:pPr algn="l"/>
            <a:endParaRPr lang="en-GB" sz="1050" b="1" dirty="0"/>
          </a:p>
          <a:p>
            <a:pPr algn="l"/>
            <a:endParaRPr lang="en-GB" sz="1050" b="1" dirty="0"/>
          </a:p>
          <a:p>
            <a:pPr algn="l"/>
            <a:endParaRPr lang="en-GB" sz="1050" b="1" dirty="0"/>
          </a:p>
          <a:p>
            <a:pPr algn="l"/>
            <a:endParaRPr lang="en-GB" sz="1050" b="1" dirty="0"/>
          </a:p>
          <a:p>
            <a:pPr algn="l"/>
            <a:endParaRPr lang="en-GB" sz="1050" b="1" dirty="0"/>
          </a:p>
          <a:p>
            <a:pPr algn="l"/>
            <a:endParaRPr lang="en-GB" sz="1050" b="1" dirty="0"/>
          </a:p>
          <a:p>
            <a:pPr algn="l"/>
            <a:r>
              <a:rPr lang="en-GB" sz="1050" b="1" dirty="0"/>
              <a:t> 5)     What is the frequency of gender across smoking status?</a:t>
            </a:r>
          </a:p>
          <a:p>
            <a:pPr algn="l"/>
            <a:r>
              <a:rPr lang="en-GB" sz="1050" b="1" dirty="0"/>
              <a:t> </a:t>
            </a:r>
          </a:p>
          <a:p>
            <a:pPr algn="l"/>
            <a:endParaRPr lang="en-GB" sz="1050" b="1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4F6BB11-817F-E6BF-4B2D-1C275D7BB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007941"/>
              </p:ext>
            </p:extLst>
          </p:nvPr>
        </p:nvGraphicFramePr>
        <p:xfrm>
          <a:off x="1032262" y="811638"/>
          <a:ext cx="1206500" cy="381000"/>
        </p:xfrm>
        <a:graphic>
          <a:graphicData uri="http://schemas.openxmlformats.org/drawingml/2006/table">
            <a:tbl>
              <a:tblPr/>
              <a:tblGrid>
                <a:gridCol w="1206500">
                  <a:extLst>
                    <a:ext uri="{9D8B030D-6E8A-4147-A177-3AD203B41FA5}">
                      <a16:colId xmlns:a16="http://schemas.microsoft.com/office/drawing/2014/main" val="100754875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of bmi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5841121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28.91955286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823095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9D2A48F-94F5-E325-CE1D-6D88E4C89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629656"/>
              </p:ext>
            </p:extLst>
          </p:nvPr>
        </p:nvGraphicFramePr>
        <p:xfrm>
          <a:off x="1032262" y="1677174"/>
          <a:ext cx="2142118" cy="739140"/>
        </p:xfrm>
        <a:graphic>
          <a:graphicData uri="http://schemas.openxmlformats.org/drawingml/2006/table">
            <a:tbl>
              <a:tblPr/>
              <a:tblGrid>
                <a:gridCol w="946517">
                  <a:extLst>
                    <a:ext uri="{9D8B030D-6E8A-4147-A177-3AD203B41FA5}">
                      <a16:colId xmlns:a16="http://schemas.microsoft.com/office/drawing/2014/main" val="3146683939"/>
                    </a:ext>
                  </a:extLst>
                </a:gridCol>
                <a:gridCol w="1195601">
                  <a:extLst>
                    <a:ext uri="{9D8B030D-6E8A-4147-A177-3AD203B41FA5}">
                      <a16:colId xmlns:a16="http://schemas.microsoft.com/office/drawing/2014/main" val="2208207513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gender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5936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Female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58.60%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0186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41.40%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3652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269360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F1D6CA9-6BB8-7CD0-18C7-69670D0432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726956"/>
              </p:ext>
            </p:extLst>
          </p:nvPr>
        </p:nvGraphicFramePr>
        <p:xfrm>
          <a:off x="1032262" y="3078031"/>
          <a:ext cx="2730500" cy="769620"/>
        </p:xfrm>
        <a:graphic>
          <a:graphicData uri="http://schemas.openxmlformats.org/drawingml/2006/table">
            <a:tbl>
              <a:tblPr/>
              <a:tblGrid>
                <a:gridCol w="1206500">
                  <a:extLst>
                    <a:ext uri="{9D8B030D-6E8A-4147-A177-3AD203B41FA5}">
                      <a16:colId xmlns:a16="http://schemas.microsoft.com/office/drawing/2014/main" val="137903237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2076827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smoking_status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8433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Female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2994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44316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2115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8819733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5109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931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83933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5F2EE"/>
    </a:lt1>
    <a:dk2>
      <a:srgbClr val="000000"/>
    </a:dk2>
    <a:lt2>
      <a:srgbClr val="EEEEEE"/>
    </a:lt2>
    <a:accent1>
      <a:srgbClr val="3F3533"/>
    </a:accent1>
    <a:accent2>
      <a:srgbClr val="3F3533"/>
    </a:accent2>
    <a:accent3>
      <a:srgbClr val="3F3533"/>
    </a:accent3>
    <a:accent4>
      <a:srgbClr val="3F3533"/>
    </a:accent4>
    <a:accent5>
      <a:srgbClr val="3F3533"/>
    </a:accent5>
    <a:accent6>
      <a:srgbClr val="3F3533"/>
    </a:accent6>
    <a:hlink>
      <a:srgbClr val="000000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683</TotalTime>
  <Words>2701</Words>
  <Application>Microsoft Office PowerPoint</Application>
  <PresentationFormat>On-screen Show (16:9)</PresentationFormat>
  <Paragraphs>769</Paragraphs>
  <Slides>36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Merriweather Light</vt:lpstr>
      <vt:lpstr>Arial</vt:lpstr>
      <vt:lpstr>Crimson Text</vt:lpstr>
      <vt:lpstr>Vidaloka</vt:lpstr>
      <vt:lpstr>Wingdings</vt:lpstr>
      <vt:lpstr>Montserrat</vt:lpstr>
      <vt:lpstr>Calibri</vt:lpstr>
      <vt:lpstr>Lato</vt:lpstr>
      <vt:lpstr>Minimalist Business Slides XL by Slidesgo</vt:lpstr>
      <vt:lpstr>Health care stroke </vt:lpstr>
      <vt:lpstr>Table of contents</vt:lpstr>
      <vt:lpstr>introduction</vt:lpstr>
      <vt:lpstr>PowerPoint Presentation</vt:lpstr>
      <vt:lpstr>PowerPoint Presentation</vt:lpstr>
      <vt:lpstr>5 types of analysis questions</vt:lpstr>
      <vt:lpstr>Descriptive questions </vt:lpstr>
      <vt:lpstr>PowerPoint Presentation</vt:lpstr>
      <vt:lpstr>PowerPoint Presentation</vt:lpstr>
      <vt:lpstr>PowerPoint Presentation</vt:lpstr>
      <vt:lpstr> 9)     How many individuals in the dataset have had a stroke?      10)     What is the distribution of age, gender, BMI, and other demographic and health factors among individuals who have had a stroke?   </vt:lpstr>
      <vt:lpstr>PowerPoint Presentation</vt:lpstr>
      <vt:lpstr>PowerPoint Presentation</vt:lpstr>
      <vt:lpstr>Inferential </vt:lpstr>
      <vt:lpstr>1)    Can we identify potential associations between certain variables and stroke occurrence?   1) hypertension and stroke  null hypothesis : hypertension  is independent from stroke  alternative hypothesis: hypertension is dependent from stroke  </vt:lpstr>
      <vt:lpstr>PowerPoint Presentation</vt:lpstr>
      <vt:lpstr>PowerPoint Presentation</vt:lpstr>
      <vt:lpstr>4) Gender and stroke   null hypothesis :gender  is independent from stroke  alternative hypothesis: gender is dependent from stroke  </vt:lpstr>
      <vt:lpstr>PowerPoint Presentation</vt:lpstr>
      <vt:lpstr>PowerPoint Presentation</vt:lpstr>
      <vt:lpstr>3)  What is the accuracy of logistic regression algorithms in predicting stroke risk?  Hypothesis test:            H0: there is no association between the stroke and the respond  H1: there is an association between the stroke and the respond      p-values will be used for assessing the logistic regression model.     A significance level of 0.05 indicates a 5% risk of concluding that an association exists when there is no actual association.              P-value ≤ α: The association is statistically significant      P-value &gt; α: The association is not statistically significant       </vt:lpstr>
      <vt:lpstr>1) predictors of stroke : hypertension and heart disease      </vt:lpstr>
      <vt:lpstr>PowerPoint Presentation</vt:lpstr>
      <vt:lpstr>PowerPoint Presentation</vt:lpstr>
      <vt:lpstr>exploratory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predictive</vt:lpstr>
      <vt:lpstr> 1)    Predict stroke based on the variables included in the data           2)    Can we identify the most influential risk factors for stroke prediction?    1) predictors of stroke : hypertension , heart disease </vt:lpstr>
      <vt:lpstr>PowerPoint Presentation</vt:lpstr>
      <vt:lpstr>PowerPoint Presentation</vt:lpstr>
      <vt:lpstr>Our team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care stroke </dc:title>
  <cp:lastModifiedBy>Ganna allah Gouda</cp:lastModifiedBy>
  <cp:revision>10</cp:revision>
  <dcterms:modified xsi:type="dcterms:W3CDTF">2023-05-30T15:54:08Z</dcterms:modified>
</cp:coreProperties>
</file>